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7" r:id="rId4"/>
    <p:sldId id="279" r:id="rId5"/>
    <p:sldId id="278" r:id="rId6"/>
    <p:sldId id="274" r:id="rId7"/>
    <p:sldId id="257" r:id="rId8"/>
    <p:sldId id="266" r:id="rId9"/>
    <p:sldId id="276" r:id="rId10"/>
    <p:sldId id="281" r:id="rId11"/>
    <p:sldId id="275" r:id="rId12"/>
    <p:sldId id="259" r:id="rId13"/>
    <p:sldId id="260" r:id="rId14"/>
    <p:sldId id="262" r:id="rId15"/>
    <p:sldId id="263" r:id="rId16"/>
    <p:sldId id="283" r:id="rId17"/>
    <p:sldId id="271" r:id="rId18"/>
    <p:sldId id="268" r:id="rId19"/>
    <p:sldId id="269" r:id="rId20"/>
    <p:sldId id="282" r:id="rId21"/>
    <p:sldId id="267" r:id="rId22"/>
    <p:sldId id="27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>
        <p:scale>
          <a:sx n="50" d="100"/>
          <a:sy n="50" d="100"/>
        </p:scale>
        <p:origin x="-102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438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69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2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61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15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641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67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80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6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948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253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B4AD-2EDD-419B-A0EF-BAD102D46974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AB7C-B026-46D4-8BA9-E33A3B7A42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46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blogdobozogandu.blogspot.com/2014/08/perdas-com-acidente-de-trabalho-parte-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O85y0aRL8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/>
          <a:p>
            <a:pPr>
              <a:defRPr/>
            </a:pPr>
            <a:fld id="{9C01BB2F-852E-444C-BEB9-B78D8F3A15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6" descr="biomedico"/>
          <p:cNvPicPr>
            <a:picLocks noChangeAspect="1" noChangeArrowheads="1"/>
          </p:cNvPicPr>
          <p:nvPr/>
        </p:nvPicPr>
        <p:blipFill>
          <a:blip r:embed="rId2" cstate="print">
            <a:lum bright="70000" contrast="-20000"/>
          </a:blip>
          <a:srcRect/>
          <a:stretch>
            <a:fillRect/>
          </a:stretch>
        </p:blipFill>
        <p:spPr bwMode="auto">
          <a:xfrm>
            <a:off x="-36512" y="-9526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3" cstate="print"/>
          <a:srcRect l="6005" t="9910" r="5609" b="11988"/>
          <a:stretch>
            <a:fillRect/>
          </a:stretch>
        </p:blipFill>
        <p:spPr bwMode="auto">
          <a:xfrm>
            <a:off x="4139952" y="1632702"/>
            <a:ext cx="1242539" cy="12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570" y="2852936"/>
            <a:ext cx="900919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pt-BR" alt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BIOSSEGURANÇA E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pt-BR" alt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GERENCIAMENTO DE RESÍDUOS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pt-BR" alt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INSTITUTO BIOMÉDICO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32983" y="5661248"/>
            <a:ext cx="66175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Comissão de Biossegurança do CMB</a:t>
            </a:r>
          </a:p>
          <a:p>
            <a:pPr algn="ctr" eaLnBrk="1" hangingPunct="1">
              <a:defRPr/>
            </a:pPr>
            <a:r>
              <a:rPr lang="pt-BR" altLang="pt-BR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Profa</a:t>
            </a: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Elisabeth </a:t>
            </a:r>
            <a:r>
              <a:rPr lang="pt-BR" altLang="pt-BR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Maróstica</a:t>
            </a:r>
            <a:endParaRPr lang="pt-BR" altLang="pt-BR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62"/>
          <a:stretch>
            <a:fillRect/>
          </a:stretch>
        </p:blipFill>
        <p:spPr>
          <a:xfrm>
            <a:off x="189174" y="209422"/>
            <a:ext cx="1872208" cy="1474233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90440" y="400937"/>
            <a:ext cx="5349541" cy="12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0"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Universidade Federal Fluminense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BIOMÉDICO</a:t>
            </a:r>
            <a:endParaRPr kumimoji="0" lang="pt-B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 descr="http://upload.wikimedia.org/wikipedia/commons/4/47/UFF_bras%C3%A3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1" y="260648"/>
            <a:ext cx="1472743" cy="154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904" y="1750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43380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314131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3213" y="215314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946932" y="1647722"/>
            <a:ext cx="5283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400" b="1" dirty="0" smtClean="0"/>
              <a:t> Classificação dos resíduos </a:t>
            </a:r>
            <a:r>
              <a:rPr lang="pt-BR" altLang="pt-BR" sz="2400" b="1" dirty="0"/>
              <a:t>biológicos </a:t>
            </a:r>
            <a:r>
              <a:rPr lang="pt-BR" altLang="pt-BR" sz="2400" b="1" dirty="0" smtClean="0"/>
              <a:t>:</a:t>
            </a:r>
            <a:endParaRPr lang="pt-BR" altLang="pt-BR" sz="24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3850" y="2349998"/>
            <a:ext cx="8640763" cy="124649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A1</a:t>
            </a:r>
            <a:r>
              <a:rPr lang="pt-BR" altLang="pt-BR" sz="2000" dirty="0"/>
              <a:t> – </a:t>
            </a:r>
            <a:r>
              <a:rPr lang="pt-BR" altLang="pt-BR" sz="2000" dirty="0" smtClean="0"/>
              <a:t>Amostras </a:t>
            </a:r>
            <a:r>
              <a:rPr lang="pt-BR" altLang="pt-BR" sz="2000" dirty="0"/>
              <a:t>de</a:t>
            </a:r>
            <a:r>
              <a:rPr lang="pt-BR" altLang="pt-BR" sz="2000" b="1" dirty="0"/>
              <a:t> sangue</a:t>
            </a:r>
            <a:r>
              <a:rPr lang="pt-BR" altLang="pt-BR" sz="2000" dirty="0"/>
              <a:t>, </a:t>
            </a:r>
            <a:r>
              <a:rPr lang="pt-BR" altLang="pt-BR" sz="2000" dirty="0" err="1"/>
              <a:t>líquor</a:t>
            </a:r>
            <a:r>
              <a:rPr lang="pt-BR" altLang="pt-BR" sz="2000" dirty="0"/>
              <a:t> e líquido amniótico, </a:t>
            </a:r>
            <a:r>
              <a:rPr lang="pt-BR" altLang="pt-BR" sz="2000" b="1" dirty="0"/>
              <a:t>meios de cultura </a:t>
            </a:r>
            <a:r>
              <a:rPr lang="pt-BR" altLang="pt-BR" sz="2000" dirty="0"/>
              <a:t>contendo microrganismos das classes 1, 2, e 3. Incluem-se como resíduos as vidrarias, </a:t>
            </a:r>
            <a:r>
              <a:rPr lang="pt-BR" altLang="pt-BR" sz="2000" b="1" dirty="0"/>
              <a:t>seringas, ponteiras e luvas </a:t>
            </a:r>
            <a:r>
              <a:rPr lang="pt-BR" altLang="pt-BR" sz="2000" dirty="0"/>
              <a:t>usadas para acondicionar ou manipular tais resíduos.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23850" y="3945265"/>
            <a:ext cx="8661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A2</a:t>
            </a:r>
            <a:r>
              <a:rPr lang="pt-BR" altLang="pt-BR" sz="2000" dirty="0"/>
              <a:t> – </a:t>
            </a:r>
            <a:r>
              <a:rPr lang="pt-BR" altLang="pt-BR" sz="2000" b="1" dirty="0"/>
              <a:t>Peças anatômicas</a:t>
            </a:r>
            <a:r>
              <a:rPr lang="pt-BR" altLang="pt-BR" sz="2000" dirty="0"/>
              <a:t>, </a:t>
            </a:r>
            <a:r>
              <a:rPr lang="pt-BR" altLang="pt-BR" sz="2000" b="1" dirty="0"/>
              <a:t>vísceras</a:t>
            </a:r>
            <a:r>
              <a:rPr lang="pt-BR" altLang="pt-BR" sz="2000" dirty="0"/>
              <a:t> e outros resíduos provenientes </a:t>
            </a:r>
            <a:r>
              <a:rPr lang="pt-BR" altLang="pt-BR" sz="2000" b="1" dirty="0"/>
              <a:t>de animais </a:t>
            </a:r>
            <a:r>
              <a:rPr lang="pt-BR" altLang="pt-BR" sz="2000" dirty="0"/>
              <a:t>submetidos a </a:t>
            </a:r>
            <a:r>
              <a:rPr lang="pt-BR" altLang="pt-BR" sz="2000" b="1" dirty="0"/>
              <a:t>inoculação</a:t>
            </a:r>
            <a:r>
              <a:rPr lang="pt-BR" altLang="pt-BR" sz="2000" dirty="0"/>
              <a:t> de microrganismos.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3850" y="4881890"/>
            <a:ext cx="3573927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A3</a:t>
            </a:r>
            <a:r>
              <a:rPr lang="pt-BR" altLang="pt-BR" sz="2000" dirty="0"/>
              <a:t> – </a:t>
            </a:r>
            <a:r>
              <a:rPr lang="pt-BR" altLang="pt-BR" sz="2000" dirty="0" smtClean="0"/>
              <a:t>Peças </a:t>
            </a:r>
            <a:r>
              <a:rPr lang="pt-BR" altLang="pt-BR" sz="2000" dirty="0"/>
              <a:t>anatômicas</a:t>
            </a:r>
            <a:r>
              <a:rPr lang="pt-BR" altLang="pt-BR" sz="2000" b="1" dirty="0"/>
              <a:t> humanas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30200" y="5536983"/>
            <a:ext cx="8634413" cy="101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000" b="1" dirty="0">
                <a:solidFill>
                  <a:schemeClr val="accent5">
                    <a:lumMod val="75000"/>
                  </a:schemeClr>
                </a:solidFill>
              </a:rPr>
              <a:t>A4</a:t>
            </a:r>
            <a:r>
              <a:rPr lang="pt-BR" altLang="pt-BR" sz="2000" dirty="0"/>
              <a:t> – </a:t>
            </a:r>
            <a:r>
              <a:rPr lang="pt-BR" altLang="pt-BR" sz="2000" dirty="0" smtClean="0"/>
              <a:t>Sobras </a:t>
            </a:r>
            <a:r>
              <a:rPr lang="pt-BR" altLang="pt-BR" sz="2000" dirty="0"/>
              <a:t>de </a:t>
            </a:r>
            <a:r>
              <a:rPr lang="pt-BR" altLang="pt-BR" sz="2000" b="1" dirty="0"/>
              <a:t>fezes, urina e secreção </a:t>
            </a:r>
            <a:r>
              <a:rPr lang="pt-BR" altLang="pt-BR" sz="2000" dirty="0"/>
              <a:t>(sêmen, saliva, secreção vaginal), </a:t>
            </a:r>
          </a:p>
          <a:p>
            <a:pPr algn="just" eaLnBrk="1" hangingPunct="1"/>
            <a:r>
              <a:rPr lang="pt-BR" altLang="pt-BR" sz="2000" dirty="0"/>
              <a:t>além de </a:t>
            </a:r>
            <a:r>
              <a:rPr lang="pt-BR" altLang="pt-BR" sz="2000" b="1" dirty="0"/>
              <a:t>carcaças, peças anatômicas e vísceras de animais sem inoculação</a:t>
            </a:r>
            <a:r>
              <a:rPr lang="pt-BR" altLang="pt-BR" sz="2000" dirty="0"/>
              <a:t> de microrganismos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89904" y="2502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489952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370279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276350" y="2704097"/>
          <a:ext cx="6781800" cy="3436368"/>
        </p:xfrm>
        <a:graphic>
          <a:graphicData uri="http://schemas.openxmlformats.org/drawingml/2006/table">
            <a:tbl>
              <a:tblPr/>
              <a:tblGrid>
                <a:gridCol w="1581150"/>
                <a:gridCol w="1750607"/>
                <a:gridCol w="1715165"/>
                <a:gridCol w="1734878"/>
              </a:tblGrid>
              <a:tr h="239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Categoria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Calibri"/>
                        </a:rPr>
                        <a:t>Quantidade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Biológico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MFL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A1 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480 litros /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480 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_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A2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40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_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_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A3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_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_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A4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480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aseline="0" dirty="0" smtClean="0">
                          <a:latin typeface="Calibri"/>
                          <a:ea typeface="Calibri"/>
                          <a:cs typeface="Calibri"/>
                        </a:rPr>
                        <a:t>660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80 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E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pt-BR" sz="12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perfurocortantes</a:t>
                      </a: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)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20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Calibri"/>
                        </a:rPr>
                        <a:t>30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litros /</a:t>
                      </a:r>
                      <a:r>
                        <a:rPr lang="pt-BR" sz="1600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ea typeface="Calibri"/>
                          <a:cs typeface="Calibri"/>
                        </a:rPr>
                        <a:t>mês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066800" y="1728083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Estimativa por categoria das quantidades de descarte de material biológico por Departamento – ano base 2013:</a:t>
            </a:r>
            <a:endParaRPr lang="pt-BR" sz="24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295400" y="6234363"/>
          <a:ext cx="6781800" cy="41910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41910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TOTAL     ???                   1020                       1170                          125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523600" y="1974913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 smtClean="0"/>
              <a:t> DTS 044 19/03/2014</a:t>
            </a:r>
          </a:p>
          <a:p>
            <a:pPr>
              <a:spcAft>
                <a:spcPts val="600"/>
              </a:spcAft>
              <a:buNone/>
            </a:pPr>
            <a:r>
              <a:rPr lang="pt-BR" sz="3200" dirty="0" smtClean="0"/>
              <a:t>Membros:</a:t>
            </a:r>
          </a:p>
          <a:p>
            <a:pPr lvl="1"/>
            <a:r>
              <a:rPr lang="pt-BR" sz="2800" dirty="0" smtClean="0"/>
              <a:t>Elisabeth </a:t>
            </a:r>
            <a:r>
              <a:rPr lang="pt-BR" sz="2800" dirty="0" err="1"/>
              <a:t>Maróstica</a:t>
            </a:r>
            <a:r>
              <a:rPr lang="pt-BR" sz="2800" dirty="0"/>
              <a:t> , MFL (Presidente)</a:t>
            </a:r>
          </a:p>
          <a:p>
            <a:pPr lvl="1"/>
            <a:r>
              <a:rPr lang="pt-BR" sz="2800" dirty="0"/>
              <a:t>Ana Luiza Bastos, MMO</a:t>
            </a:r>
          </a:p>
          <a:p>
            <a:pPr lvl="1"/>
            <a:r>
              <a:rPr lang="pt-BR" sz="2800" dirty="0"/>
              <a:t>Claudia M. A. Uchôa Souto </a:t>
            </a:r>
            <a:r>
              <a:rPr lang="pt-BR" sz="2800" dirty="0" smtClean="0"/>
              <a:t>Maior, </a:t>
            </a:r>
            <a:r>
              <a:rPr lang="pt-BR" sz="2800" dirty="0" smtClean="0"/>
              <a:t>MIP</a:t>
            </a:r>
            <a:endParaRPr lang="pt-BR" sz="2800" dirty="0"/>
          </a:p>
          <a:p>
            <a:pPr lvl="1"/>
            <a:r>
              <a:rPr lang="pt-BR" sz="2800" dirty="0"/>
              <a:t>Felipe Sanches, CMB</a:t>
            </a:r>
          </a:p>
          <a:p>
            <a:pPr lvl="1"/>
            <a:r>
              <a:rPr lang="pt-BR" sz="2800" dirty="0" err="1"/>
              <a:t>Ismar</a:t>
            </a:r>
            <a:r>
              <a:rPr lang="pt-BR" sz="2800" dirty="0"/>
              <a:t> A. Moraes, MFL</a:t>
            </a:r>
          </a:p>
          <a:p>
            <a:pPr lvl="1"/>
            <a:r>
              <a:rPr lang="pt-BR" sz="2800" dirty="0"/>
              <a:t>Hildebrando G. </a:t>
            </a:r>
            <a:r>
              <a:rPr lang="pt-BR" sz="2800" dirty="0" err="1"/>
              <a:t>Benedicto</a:t>
            </a:r>
            <a:r>
              <a:rPr lang="pt-BR" sz="2800" dirty="0"/>
              <a:t>, MMO</a:t>
            </a:r>
            <a:endParaRPr lang="pt-BR" sz="3200" dirty="0"/>
          </a:p>
          <a:p>
            <a:pPr lvl="1"/>
            <a:r>
              <a:rPr lang="pt-BR" sz="2800" dirty="0"/>
              <a:t>Rosana R. Barros, </a:t>
            </a:r>
            <a:r>
              <a:rPr lang="pt-BR" sz="2800" dirty="0" smtClean="0"/>
              <a:t>MIP</a:t>
            </a:r>
          </a:p>
          <a:p>
            <a:pPr lvl="1"/>
            <a:r>
              <a:rPr lang="pt-BR" sz="2800" dirty="0" smtClean="0"/>
              <a:t>Ronald Marques dos Santos, MFL/MGB</a:t>
            </a:r>
            <a:endParaRPr lang="pt-BR" sz="28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89904" y="346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98580" y="158620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466531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29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76200" y="1673224"/>
            <a:ext cx="8858250" cy="48799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Ações: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pt-BR" sz="22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200" dirty="0" smtClean="0"/>
              <a:t>Elaboração </a:t>
            </a:r>
            <a:r>
              <a:rPr lang="pt-BR" sz="2200" dirty="0"/>
              <a:t>de </a:t>
            </a:r>
            <a:r>
              <a:rPr lang="pt-BR" sz="2200" b="1" dirty="0"/>
              <a:t>normatização para descarte de resíduos biológicos </a:t>
            </a:r>
            <a:r>
              <a:rPr lang="pt-BR" sz="2200" dirty="0"/>
              <a:t>potencialmente </a:t>
            </a:r>
            <a:r>
              <a:rPr lang="pt-BR" sz="2200" dirty="0" smtClean="0"/>
              <a:t>infectantes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b="1" dirty="0"/>
              <a:t>Mapeamento</a:t>
            </a:r>
            <a:r>
              <a:rPr lang="pt-BR" sz="2200" dirty="0"/>
              <a:t> </a:t>
            </a:r>
            <a:r>
              <a:rPr lang="pt-BR" sz="2200" dirty="0" smtClean="0"/>
              <a:t>detalhado das </a:t>
            </a:r>
            <a:r>
              <a:rPr lang="pt-BR" sz="2200" dirty="0"/>
              <a:t>atividades laboratoriais para estabelecimento dos riscos </a:t>
            </a:r>
            <a:r>
              <a:rPr lang="pt-BR" sz="2200" dirty="0" smtClean="0"/>
              <a:t>ocupacionais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/>
              <a:t>Atividades </a:t>
            </a:r>
            <a:r>
              <a:rPr lang="pt-BR" sz="2200" dirty="0" smtClean="0"/>
              <a:t>de </a:t>
            </a:r>
            <a:r>
              <a:rPr lang="pt-BR" sz="2200" b="1" dirty="0" smtClean="0"/>
              <a:t>sensibilização e conscientização </a:t>
            </a:r>
            <a:r>
              <a:rPr lang="pt-BR" sz="2200" dirty="0" smtClean="0"/>
              <a:t>para professores, </a:t>
            </a:r>
            <a:r>
              <a:rPr lang="pt-BR" sz="2200" dirty="0"/>
              <a:t>alunos e servidores do Instituto </a:t>
            </a:r>
            <a:r>
              <a:rPr lang="pt-BR" sz="2200" dirty="0" smtClean="0"/>
              <a:t>Biomédico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200" dirty="0" smtClean="0"/>
              <a:t> Elaboração de </a:t>
            </a:r>
            <a:r>
              <a:rPr lang="pt-BR" sz="2200" b="1" dirty="0" smtClean="0"/>
              <a:t>material informativo</a:t>
            </a:r>
            <a:r>
              <a:rPr lang="pt-BR" sz="2200" dirty="0" smtClean="0"/>
              <a:t>, divulgando o descarte apropriado de cada tipo de resíduo, locais e datas de coleta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200" dirty="0" smtClean="0"/>
              <a:t> </a:t>
            </a:r>
            <a:r>
              <a:rPr lang="pt-BR" sz="2200" dirty="0" smtClean="0"/>
              <a:t>Provimento </a:t>
            </a:r>
            <a:r>
              <a:rPr lang="pt-BR" sz="2200" dirty="0" smtClean="0"/>
              <a:t>aos laboratórios/departamento, </a:t>
            </a:r>
            <a:r>
              <a:rPr lang="pt-BR" sz="2200" b="1" dirty="0" smtClean="0"/>
              <a:t>material apropriado </a:t>
            </a:r>
            <a:r>
              <a:rPr lang="pt-BR" sz="2200" dirty="0" smtClean="0"/>
              <a:t>para descarte dos resíduos: </a:t>
            </a:r>
            <a:r>
              <a:rPr lang="pt-BR" sz="2200" dirty="0" err="1" smtClean="0"/>
              <a:t>Descarpak</a:t>
            </a:r>
            <a:r>
              <a:rPr lang="pt-BR" sz="2200" dirty="0" smtClean="0"/>
              <a:t> ®  e  sacos brancos </a:t>
            </a:r>
            <a:r>
              <a:rPr lang="pt-BR" sz="2200" dirty="0" smtClean="0"/>
              <a:t>(?)</a:t>
            </a: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904" y="1763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416081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296408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46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35738" t="14707" r="35118" b="10478"/>
          <a:stretch/>
        </p:blipFill>
        <p:spPr>
          <a:xfrm>
            <a:off x="830916" y="1471847"/>
            <a:ext cx="3792070" cy="5472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35324" t="16360" r="34705" b="9375"/>
          <a:stretch/>
        </p:blipFill>
        <p:spPr>
          <a:xfrm>
            <a:off x="4698626" y="1466244"/>
            <a:ext cx="3899648" cy="54326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ector reto 6"/>
          <p:cNvCxnSpPr/>
          <p:nvPr/>
        </p:nvCxnSpPr>
        <p:spPr>
          <a:xfrm>
            <a:off x="298580" y="1234440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quinico"/>
          <p:cNvPicPr>
            <a:picLocks noChangeAspect="1" noChangeArrowheads="1"/>
          </p:cNvPicPr>
          <p:nvPr/>
        </p:nvPicPr>
        <p:blipFill>
          <a:blip r:embed="rId4" cstate="print"/>
          <a:srcRect l="6005" t="9910" r="5609" b="11988"/>
          <a:stretch>
            <a:fillRect/>
          </a:stretch>
        </p:blipFill>
        <p:spPr bwMode="auto">
          <a:xfrm>
            <a:off x="782359" y="240521"/>
            <a:ext cx="817842" cy="8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53702" y="912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8753" y="1576232"/>
            <a:ext cx="1619250" cy="583640"/>
          </a:xfrm>
        </p:spPr>
        <p:txBody>
          <a:bodyPr>
            <a:normAutofit fontScale="55000" lnSpcReduction="20000"/>
          </a:bodyPr>
          <a:lstStyle/>
          <a:p>
            <a:pPr algn="ctr">
              <a:buClr>
                <a:srgbClr val="FF0000"/>
              </a:buClr>
              <a:buNone/>
            </a:pPr>
            <a:r>
              <a:rPr lang="pt-BR" dirty="0" smtClean="0"/>
              <a:t>Galpão </a:t>
            </a:r>
            <a:r>
              <a:rPr lang="pt-BR" dirty="0" smtClean="0"/>
              <a:t> p/</a:t>
            </a:r>
          </a:p>
          <a:p>
            <a:pPr algn="ctr">
              <a:buClr>
                <a:srgbClr val="FF0000"/>
              </a:buClr>
              <a:buNone/>
            </a:pPr>
            <a:r>
              <a:rPr lang="pt-BR" dirty="0" smtClean="0"/>
              <a:t>Resíduo biológico </a:t>
            </a:r>
            <a:endParaRPr lang="pt-BR" dirty="0" smtClean="0"/>
          </a:p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35531" t="15625" r="34807" b="14338"/>
          <a:stretch/>
        </p:blipFill>
        <p:spPr>
          <a:xfrm>
            <a:off x="6015673" y="2324100"/>
            <a:ext cx="2575877" cy="3618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 descr="Lixei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24" y="2396349"/>
            <a:ext cx="2275150" cy="3765332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251283" y="129750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quinico"/>
          <p:cNvPicPr>
            <a:picLocks noChangeAspect="1" noChangeArrowheads="1"/>
          </p:cNvPicPr>
          <p:nvPr/>
        </p:nvPicPr>
        <p:blipFill>
          <a:blip r:embed="rId4" cstate="print"/>
          <a:srcRect l="6005" t="9910" r="5609" b="11988"/>
          <a:stretch>
            <a:fillRect/>
          </a:stretch>
        </p:blipFill>
        <p:spPr bwMode="auto">
          <a:xfrm>
            <a:off x="782359" y="240521"/>
            <a:ext cx="817842" cy="8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3702" y="912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4" name="AutoShape 2" descr="Freezer Vertical Consul 121 Litros 110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l="24023" t="16436" r="56836" b="9862"/>
          <a:stretch>
            <a:fillRect/>
          </a:stretch>
        </p:blipFill>
        <p:spPr bwMode="auto">
          <a:xfrm>
            <a:off x="3419803" y="2197972"/>
            <a:ext cx="18669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162300" y="1576232"/>
            <a:ext cx="2571750" cy="538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Freezer  p/ carcaças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(em saco branco padrão)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76603" y="1671482"/>
            <a:ext cx="1619250" cy="583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Lixeiras adequadas 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quinico"/>
          <p:cNvPicPr>
            <a:picLocks noChangeAspect="1" noChangeArrowheads="1"/>
          </p:cNvPicPr>
          <p:nvPr/>
        </p:nvPicPr>
        <p:blipFill>
          <a:blip r:embed="rId4" cstate="print"/>
          <a:srcRect l="6005" t="9910" r="5609" b="11988"/>
          <a:stretch>
            <a:fillRect/>
          </a:stretch>
        </p:blipFill>
        <p:spPr bwMode="auto">
          <a:xfrm>
            <a:off x="4316462" y="3207622"/>
            <a:ext cx="536227" cy="5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343558" y="6282035"/>
            <a:ext cx="849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* Aprovação de verba para consumo (sacos brancos e </a:t>
            </a:r>
            <a:r>
              <a:rPr lang="pt-BR" sz="2400" dirty="0" err="1" smtClean="0"/>
              <a:t>Descarpack</a:t>
            </a:r>
            <a:r>
              <a:rPr lang="pt-BR" sz="2400" dirty="0" smtClean="0"/>
              <a:t> 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187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ixeir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 t="7622" b="17853"/>
          <a:stretch>
            <a:fillRect/>
          </a:stretch>
        </p:blipFill>
        <p:spPr>
          <a:xfrm>
            <a:off x="696913" y="2465388"/>
            <a:ext cx="1871662" cy="2185987"/>
          </a:xfrm>
          <a:prstGeom prst="rect">
            <a:avLst/>
          </a:prstGeom>
          <a:noFill/>
        </p:spPr>
      </p:pic>
      <p:pic>
        <p:nvPicPr>
          <p:cNvPr id="5" name="Picture 12" descr="lixeira 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 t="16653" b="16693"/>
          <a:stretch>
            <a:fillRect/>
          </a:stretch>
        </p:blipFill>
        <p:spPr>
          <a:xfrm>
            <a:off x="2676525" y="2446338"/>
            <a:ext cx="1871663" cy="2187575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3688" y="1843088"/>
            <a:ext cx="835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pt-BR" altLang="pt-BR" sz="2400" dirty="0" smtClean="0"/>
              <a:t>classificados </a:t>
            </a:r>
            <a:r>
              <a:rPr lang="pt-BR" altLang="pt-BR" sz="2400" dirty="0"/>
              <a:t>como A1, A2, A3, A4</a:t>
            </a:r>
            <a:r>
              <a:rPr lang="pt-BR" altLang="pt-BR" sz="2400" dirty="0" smtClean="0"/>
              <a:t>, além </a:t>
            </a:r>
            <a:r>
              <a:rPr lang="pt-BR" altLang="pt-BR" sz="2400" dirty="0"/>
              <a:t>de luvas, gazes, </a:t>
            </a:r>
            <a:r>
              <a:rPr lang="pt-BR" altLang="pt-BR" sz="2400" dirty="0" smtClean="0"/>
              <a:t>algodão...</a:t>
            </a:r>
            <a:endParaRPr lang="pt-BR" altLang="pt-BR" sz="24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838700" y="4706938"/>
            <a:ext cx="4076699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/>
              <a:t>Saco </a:t>
            </a:r>
            <a:r>
              <a:rPr lang="pt-BR" altLang="pt-BR" sz="2000" b="1" dirty="0" smtClean="0"/>
              <a:t>branco c/ símbolo, 2/3 do volume, identificar procedência</a:t>
            </a:r>
            <a:endParaRPr lang="pt-BR" altLang="pt-BR" sz="2000" b="1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89744" y="4721225"/>
            <a:ext cx="3867956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 smtClean="0"/>
              <a:t>Lixeira branca com símbolo </a:t>
            </a:r>
            <a:r>
              <a:rPr lang="pt-BR" altLang="pt-BR" sz="2000" b="1" dirty="0"/>
              <a:t>de </a:t>
            </a:r>
          </a:p>
          <a:p>
            <a:pPr algn="ctr" eaLnBrk="1" hangingPunct="1"/>
            <a:r>
              <a:rPr lang="pt-BR" altLang="pt-BR" sz="2000" b="1" dirty="0"/>
              <a:t>risco </a:t>
            </a:r>
            <a:r>
              <a:rPr lang="pt-BR" altLang="pt-BR" sz="2000" b="1" dirty="0" smtClean="0"/>
              <a:t>biológico no laboratório</a:t>
            </a:r>
            <a:endParaRPr lang="pt-BR" altLang="pt-BR" sz="2000" b="1" dirty="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84201" y="5613400"/>
            <a:ext cx="8255000" cy="120032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O descarte do resíduo </a:t>
            </a:r>
            <a:r>
              <a:rPr lang="pt-BR" altLang="pt-BR" sz="2400" b="1" dirty="0" smtClean="0"/>
              <a:t>biológico deverá </a:t>
            </a:r>
            <a:r>
              <a:rPr lang="pt-BR" altLang="pt-BR" sz="2400" b="1" dirty="0"/>
              <a:t>ser feito mediante comunicação ao técnico </a:t>
            </a:r>
            <a:r>
              <a:rPr lang="pt-BR" altLang="pt-BR" sz="2400" b="1" dirty="0" err="1"/>
              <a:t>adm</a:t>
            </a:r>
            <a:r>
              <a:rPr lang="pt-BR" altLang="pt-BR" sz="2400" b="1" dirty="0"/>
              <a:t>. Felipe Sanches (Direção - CMB) </a:t>
            </a:r>
            <a:endParaRPr lang="pt-BR" altLang="pt-BR" sz="2400" b="1" dirty="0" smtClean="0"/>
          </a:p>
          <a:p>
            <a:pPr algn="ctr" eaLnBrk="1" hangingPunct="1"/>
            <a:r>
              <a:rPr lang="pt-BR" altLang="pt-BR" sz="2400" b="1" dirty="0" smtClean="0"/>
              <a:t>e </a:t>
            </a:r>
            <a:r>
              <a:rPr lang="pt-BR" altLang="pt-BR" sz="2400" b="1" dirty="0"/>
              <a:t>registrado em livro para controle da </a:t>
            </a:r>
            <a:r>
              <a:rPr lang="pt-BR" altLang="pt-BR" sz="2400" b="1" dirty="0" smtClean="0"/>
              <a:t>instituição</a:t>
            </a:r>
            <a:r>
              <a:rPr lang="pt-BR" altLang="pt-BR" sz="2400" b="1" dirty="0" smtClean="0"/>
              <a:t> </a:t>
            </a:r>
            <a:r>
              <a:rPr lang="pt-BR" altLang="pt-BR" sz="2400" b="1" dirty="0" smtClean="0"/>
              <a:t>(10-15h)</a:t>
            </a:r>
            <a:endParaRPr lang="pt-BR" altLang="pt-BR" sz="2400" b="1" dirty="0"/>
          </a:p>
        </p:txBody>
      </p:sp>
      <p:pic>
        <p:nvPicPr>
          <p:cNvPr id="11" name="Picture 30" descr="saco_lixo_60_lts_hospitala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 l="19760" r="21013"/>
          <a:stretch>
            <a:fillRect/>
          </a:stretch>
        </p:blipFill>
        <p:spPr>
          <a:xfrm>
            <a:off x="5770563" y="2427288"/>
            <a:ext cx="1727200" cy="2187575"/>
          </a:xfrm>
          <a:prstGeom prst="rect">
            <a:avLst/>
          </a:prstGeom>
          <a:noFill/>
        </p:spPr>
      </p:pic>
      <p:cxnSp>
        <p:nvCxnSpPr>
          <p:cNvPr id="12" name="Conector reto 11"/>
          <p:cNvCxnSpPr/>
          <p:nvPr/>
        </p:nvCxnSpPr>
        <p:spPr>
          <a:xfrm>
            <a:off x="251283" y="124035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quinico"/>
          <p:cNvPicPr>
            <a:picLocks noChangeAspect="1" noChangeArrowheads="1"/>
          </p:cNvPicPr>
          <p:nvPr/>
        </p:nvPicPr>
        <p:blipFill>
          <a:blip r:embed="rId5" cstate="print"/>
          <a:srcRect l="6005" t="9910" r="5609" b="11988"/>
          <a:stretch>
            <a:fillRect/>
          </a:stretch>
        </p:blipFill>
        <p:spPr bwMode="auto">
          <a:xfrm>
            <a:off x="782359" y="183371"/>
            <a:ext cx="817842" cy="8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53702" y="341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AutoShape 2" descr="Freezer Vertical Consul 121 Litros 110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41488" y="1214438"/>
            <a:ext cx="6145212" cy="6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3200" b="1" dirty="0" smtClean="0"/>
              <a:t> Descarte de Resíduo Biológico: </a:t>
            </a:r>
            <a:endParaRPr lang="pt-BR" altLang="pt-BR" sz="2800" b="1" dirty="0" smtClean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7410450" y="2952750"/>
            <a:ext cx="9715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388975" y="3067050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>2/3 do </a:t>
            </a:r>
            <a:r>
              <a:rPr lang="pt-BR" altLang="pt-BR" b="1" dirty="0" smtClean="0">
                <a:solidFill>
                  <a:srgbClr val="FF0000"/>
                </a:solidFill>
              </a:rPr>
              <a:t>vol.!!!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1" name="Fluxograma: Cartão 20"/>
          <p:cNvSpPr/>
          <p:nvPr/>
        </p:nvSpPr>
        <p:spPr>
          <a:xfrm>
            <a:off x="6267450" y="4057650"/>
            <a:ext cx="571500" cy="304800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6438900" y="4191000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438900" y="4286250"/>
            <a:ext cx="285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7010400" y="4286250"/>
            <a:ext cx="15240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427075" y="3962400"/>
            <a:ext cx="143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err="1" smtClean="0">
                <a:solidFill>
                  <a:srgbClr val="FF0000"/>
                </a:solidFill>
              </a:rPr>
              <a:t>Lab</a:t>
            </a:r>
            <a:r>
              <a:rPr lang="pt-BR" altLang="pt-BR" b="1" dirty="0" smtClean="0">
                <a:solidFill>
                  <a:srgbClr val="FF0000"/>
                </a:solidFill>
              </a:rPr>
              <a:t> /data / responsável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990600" y="1588335"/>
            <a:ext cx="7962900" cy="56431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3200" dirty="0" smtClean="0"/>
              <a:t> </a:t>
            </a:r>
            <a:r>
              <a:rPr lang="pt-BR" altLang="pt-BR" sz="3200" b="1" dirty="0" smtClean="0"/>
              <a:t>Descarte </a:t>
            </a:r>
            <a:r>
              <a:rPr lang="pt-BR" altLang="pt-BR" sz="3200" b="1" dirty="0" smtClean="0"/>
              <a:t> de perfuro cortantes: </a:t>
            </a: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2400" dirty="0" smtClean="0"/>
              <a:t>agulhas (s/ tampa), ampolas, lamínulas, frascos pequenos. </a:t>
            </a:r>
            <a:r>
              <a:rPr lang="pt-BR" altLang="pt-BR" sz="2400" dirty="0" err="1" smtClean="0"/>
              <a:t>etc</a:t>
            </a:r>
            <a:endParaRPr lang="pt-BR" altLang="pt-BR" sz="3200" dirty="0" smtClean="0"/>
          </a:p>
        </p:txBody>
      </p:sp>
      <p:pic>
        <p:nvPicPr>
          <p:cNvPr id="28675" name="Picture 2" descr="http://www.dentaltanaka.com.br/site/1162-610-thickbox/descarpack-coletor-de-lixo-15-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74" r="9181" b="13110"/>
          <a:stretch>
            <a:fillRect/>
          </a:stretch>
        </p:blipFill>
        <p:spPr bwMode="auto">
          <a:xfrm>
            <a:off x="1795879" y="2585962"/>
            <a:ext cx="2014121" cy="16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santaapolonia.com.br/fotos/96360023112011041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514" y="2494515"/>
            <a:ext cx="2128836" cy="18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://www.probioonline.com.br/media/catalog/product/cache/2/image/9df78eab33525d08d6e5fb8d27136e95/c/o/coletor_perfuro_3l_descarp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396" y="4620561"/>
            <a:ext cx="2364704" cy="23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http://www.ludilimpeza.com.br/_produtos/saco_lixo_60_lts_hospital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4" r="17853"/>
          <a:stretch>
            <a:fillRect/>
          </a:stretch>
        </p:blipFill>
        <p:spPr bwMode="auto">
          <a:xfrm>
            <a:off x="1960148" y="4602206"/>
            <a:ext cx="1876926" cy="21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4124827" y="3283618"/>
            <a:ext cx="744371" cy="328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6127928" y="4416592"/>
            <a:ext cx="321009" cy="37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4054898" y="5535613"/>
            <a:ext cx="936625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89904" y="102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43703" y="1289426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quinico"/>
          <p:cNvPicPr>
            <a:picLocks noChangeAspect="1" noChangeArrowheads="1"/>
          </p:cNvPicPr>
          <p:nvPr/>
        </p:nvPicPr>
        <p:blipFill>
          <a:blip r:embed="rId6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ta para a esquerda 17"/>
          <p:cNvSpPr/>
          <p:nvPr/>
        </p:nvSpPr>
        <p:spPr>
          <a:xfrm>
            <a:off x="6991350" y="5353050"/>
            <a:ext cx="1333500" cy="152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226292" y="5505450"/>
            <a:ext cx="992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Encher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só  até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a marca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03255" y="4953000"/>
            <a:ext cx="13410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u="sng" dirty="0" smtClean="0">
                <a:solidFill>
                  <a:srgbClr val="FF0000"/>
                </a:solidFill>
              </a:rPr>
              <a:t>Saco Branco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Encher até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2/3 do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volume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2190750"/>
            <a:ext cx="8647897" cy="4610100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 Definição</a:t>
            </a:r>
            <a:r>
              <a:rPr lang="pt-BR" dirty="0" smtClean="0"/>
              <a:t>: </a:t>
            </a:r>
          </a:p>
          <a:p>
            <a:pPr lvl="2" algn="just"/>
            <a:r>
              <a:rPr lang="pt-BR" dirty="0" smtClean="0"/>
              <a:t>recipientes </a:t>
            </a:r>
            <a:r>
              <a:rPr lang="pt-BR" dirty="0"/>
              <a:t>e utensílios de uso comum em experimentos científicos e laboratoriais. Em geral são confeccionados em vidro de alta qualidade como </a:t>
            </a:r>
            <a:r>
              <a:rPr lang="pt-BR" dirty="0" err="1"/>
              <a:t>borossilicato</a:t>
            </a:r>
            <a:r>
              <a:rPr lang="pt-BR" dirty="0"/>
              <a:t> e quartzo. Da mesma forma, consideram-se nesta categoria também os utensílios confeccionados em material </a:t>
            </a:r>
            <a:r>
              <a:rPr lang="pt-BR" dirty="0" smtClean="0"/>
              <a:t>plástico (poliestireno).</a:t>
            </a:r>
          </a:p>
          <a:p>
            <a:pPr lvl="2" algn="just"/>
            <a:endParaRPr lang="pt-BR" dirty="0"/>
          </a:p>
          <a:p>
            <a:pPr lvl="1" algn="just">
              <a:buFont typeface="Wingdings" pitchFamily="2" charset="2"/>
              <a:buChar char="ü"/>
            </a:pPr>
            <a:r>
              <a:rPr lang="pt-BR" sz="2800" b="1" dirty="0" smtClean="0"/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Descarte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lvl="2" algn="just"/>
            <a:r>
              <a:rPr lang="pt-BR" sz="2400" dirty="0" smtClean="0"/>
              <a:t>seca </a:t>
            </a:r>
            <a:r>
              <a:rPr lang="pt-BR" sz="2400" dirty="0"/>
              <a:t>e </a:t>
            </a:r>
            <a:r>
              <a:rPr lang="pt-BR" sz="2400" dirty="0" err="1"/>
              <a:t>descontaminada</a:t>
            </a:r>
            <a:r>
              <a:rPr lang="pt-BR" sz="2400" dirty="0"/>
              <a:t> (</a:t>
            </a:r>
            <a:r>
              <a:rPr lang="pt-BR" sz="2400" dirty="0" err="1"/>
              <a:t>autoclavada</a:t>
            </a:r>
            <a:r>
              <a:rPr lang="pt-BR" sz="2400" dirty="0"/>
              <a:t> ou lavada) </a:t>
            </a:r>
            <a:endParaRPr lang="pt-BR" sz="2400" dirty="0" smtClean="0"/>
          </a:p>
          <a:p>
            <a:pPr lvl="2" algn="just"/>
            <a:r>
              <a:rPr lang="pt-BR" sz="2400" dirty="0" smtClean="0"/>
              <a:t>acondicionada </a:t>
            </a:r>
            <a:r>
              <a:rPr lang="pt-BR" sz="2400" dirty="0"/>
              <a:t>em </a:t>
            </a:r>
            <a:r>
              <a:rPr lang="pt-BR" sz="2400" b="1" dirty="0"/>
              <a:t>caixas de papelão </a:t>
            </a:r>
            <a:r>
              <a:rPr lang="pt-BR" sz="2400" dirty="0"/>
              <a:t>forradas com </a:t>
            </a:r>
            <a:r>
              <a:rPr lang="pt-BR" sz="2400" b="1" dirty="0"/>
              <a:t>saco plástico e fundo reforçado</a:t>
            </a:r>
            <a:r>
              <a:rPr lang="pt-BR" sz="2400" dirty="0"/>
              <a:t> com fita adesiva. </a:t>
            </a:r>
            <a:endParaRPr lang="pt-BR" sz="2400" dirty="0" smtClean="0"/>
          </a:p>
          <a:p>
            <a:pPr lvl="2" algn="just"/>
            <a:r>
              <a:rPr lang="pt-BR" sz="2400" dirty="0" smtClean="0"/>
              <a:t>respeitar </a:t>
            </a:r>
            <a:r>
              <a:rPr lang="pt-BR" sz="2400" dirty="0"/>
              <a:t>o limite </a:t>
            </a:r>
            <a:r>
              <a:rPr lang="pt-BR" sz="2400" b="1" dirty="0"/>
              <a:t>máximo de 5 Kg ou ¾ do </a:t>
            </a:r>
            <a:r>
              <a:rPr lang="pt-BR" sz="2400" b="1" dirty="0" smtClean="0"/>
              <a:t>volume </a:t>
            </a:r>
            <a:r>
              <a:rPr lang="pt-BR" sz="2400" dirty="0"/>
              <a:t>da caixa</a:t>
            </a:r>
            <a:r>
              <a:rPr lang="pt-BR" sz="2400" dirty="0" smtClean="0"/>
              <a:t>.</a:t>
            </a:r>
          </a:p>
          <a:p>
            <a:pPr lvl="2" algn="just"/>
            <a:r>
              <a:rPr lang="pt-BR" sz="2400" b="1" dirty="0" smtClean="0"/>
              <a:t>lacrar</a:t>
            </a:r>
            <a:r>
              <a:rPr lang="pt-BR" sz="2400" dirty="0" smtClean="0"/>
              <a:t> </a:t>
            </a:r>
            <a:r>
              <a:rPr lang="pt-BR" sz="2400" dirty="0"/>
              <a:t>a caixa com fita adesiva e </a:t>
            </a:r>
            <a:endParaRPr lang="pt-BR" sz="2400" dirty="0" smtClean="0"/>
          </a:p>
          <a:p>
            <a:pPr lvl="2" algn="just"/>
            <a:r>
              <a:rPr lang="pt-BR" sz="2400" b="1" dirty="0" smtClean="0"/>
              <a:t>Identificar </a:t>
            </a:r>
            <a:r>
              <a:rPr lang="pt-BR" sz="2400" dirty="0" smtClean="0"/>
              <a:t>como </a:t>
            </a:r>
            <a:r>
              <a:rPr lang="pt-BR" sz="2400" dirty="0"/>
              <a:t>“Vidraria obsoleta ou danificada</a:t>
            </a:r>
            <a:r>
              <a:rPr lang="pt-BR" sz="2400" dirty="0" smtClean="0"/>
              <a:t>”</a:t>
            </a:r>
          </a:p>
          <a:p>
            <a:pPr lvl="2" algn="just"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    </a:t>
            </a:r>
            <a:r>
              <a:rPr lang="pt-BR" sz="2400" b="1" dirty="0" err="1" smtClean="0">
                <a:solidFill>
                  <a:srgbClr val="0070C0"/>
                </a:solidFill>
              </a:rPr>
              <a:t>Obs</a:t>
            </a:r>
            <a:r>
              <a:rPr lang="pt-BR" sz="2400" b="1" dirty="0" smtClean="0">
                <a:solidFill>
                  <a:srgbClr val="0070C0"/>
                </a:solidFill>
              </a:rPr>
              <a:t>:  </a:t>
            </a:r>
            <a:r>
              <a:rPr lang="pt-BR" b="1" dirty="0" smtClean="0">
                <a:solidFill>
                  <a:srgbClr val="0070C0"/>
                </a:solidFill>
              </a:rPr>
              <a:t>Frascos de reagentes são separados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89904" y="102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04800" y="1293628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409700" y="1466850"/>
            <a:ext cx="562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/>
              <a:t> Descarte </a:t>
            </a:r>
            <a:r>
              <a:rPr lang="pt-BR" sz="3200" dirty="0" smtClean="0"/>
              <a:t>de </a:t>
            </a:r>
            <a:r>
              <a:rPr lang="pt-BR" sz="3200" b="1" dirty="0" smtClean="0"/>
              <a:t>vidraria</a:t>
            </a:r>
            <a:r>
              <a:rPr lang="pt-BR" sz="3200" dirty="0" smtClean="0"/>
              <a:t> </a:t>
            </a:r>
            <a:r>
              <a:rPr lang="pt-BR" sz="3200" dirty="0" smtClean="0"/>
              <a:t>quebrada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755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884322" y="1191297"/>
            <a:ext cx="5600700" cy="94932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3600" dirty="0" smtClean="0"/>
              <a:t> Descarte </a:t>
            </a:r>
            <a:r>
              <a:rPr lang="pt-BR" altLang="pt-BR" sz="3600" dirty="0" smtClean="0"/>
              <a:t>de Vidraria</a:t>
            </a:r>
          </a:p>
        </p:txBody>
      </p:sp>
      <p:pic>
        <p:nvPicPr>
          <p:cNvPr id="36867" name="Picture 4" descr="http://www.cpatsa.embrapa.br:8080/gerenciamentoderesiduos/Servicos_arquivos/image00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" r="5412"/>
          <a:stretch>
            <a:fillRect/>
          </a:stretch>
        </p:blipFill>
        <p:spPr bwMode="auto">
          <a:xfrm>
            <a:off x="4932946" y="2192963"/>
            <a:ext cx="3729790" cy="30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133" y="2152650"/>
            <a:ext cx="3850698" cy="3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89904" y="102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04800" y="1293628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quinico"/>
          <p:cNvPicPr>
            <a:picLocks noChangeAspect="1" noChangeArrowheads="1"/>
          </p:cNvPicPr>
          <p:nvPr/>
        </p:nvPicPr>
        <p:blipFill>
          <a:blip r:embed="rId4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139992" y="5314949"/>
            <a:ext cx="324150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Forrada com são plástico</a:t>
            </a:r>
          </a:p>
          <a:p>
            <a:pPr algn="ctr"/>
            <a:r>
              <a:rPr lang="pt-BR" sz="2200" dirty="0" smtClean="0"/>
              <a:t>Até 5kg ou 2/3 do volume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38813" y="5300914"/>
            <a:ext cx="304474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200" dirty="0" smtClean="0"/>
              <a:t>Lacrada com fita adesiva </a:t>
            </a:r>
          </a:p>
          <a:p>
            <a:pPr algn="ctr"/>
            <a:r>
              <a:rPr lang="pt-BR" sz="2200" dirty="0" smtClean="0"/>
              <a:t>e </a:t>
            </a:r>
            <a:r>
              <a:rPr lang="pt-BR" sz="2200" dirty="0" smtClean="0"/>
              <a:t>identificada </a:t>
            </a:r>
            <a:endParaRPr lang="pt-BR" sz="2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28700" y="2137891"/>
            <a:ext cx="7215180" cy="4626347"/>
            <a:chOff x="1028700" y="2137891"/>
            <a:chExt cx="7215180" cy="4626347"/>
          </a:xfrm>
        </p:grpSpPr>
        <p:pic>
          <p:nvPicPr>
            <p:cNvPr id="3686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137891"/>
              <a:ext cx="2676024" cy="30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028700" y="6241018"/>
              <a:ext cx="7215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* Opcional em recipientes de plástico  resistente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264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360363"/>
            <a:ext cx="7978775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alt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Biossegurança</a:t>
            </a:r>
            <a:r>
              <a:rPr lang="pt-BR" altLang="pt-BR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lang="pt-BR" altLang="pt-B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altLang="pt-BR" sz="2800" dirty="0" smtClean="0"/>
              <a:t>Conjunto de ações voltadas para a prevenção, minimização ou eliminação de riscos inerentes às atividades de prestação de serviços (exames clínicos e toxicológicos), pesquisa, produção, </a:t>
            </a:r>
            <a:r>
              <a:rPr lang="pt-BR" altLang="pt-BR" sz="2800" dirty="0" err="1" smtClean="0"/>
              <a:t>etc</a:t>
            </a:r>
            <a:r>
              <a:rPr lang="pt-BR" altLang="pt-BR" sz="2800" dirty="0" smtClean="0"/>
              <a:t>, as quais possam </a:t>
            </a:r>
            <a:r>
              <a:rPr lang="pt-BR" altLang="pt-BR" sz="2800" b="1" dirty="0" smtClean="0"/>
              <a:t>comprometer a saúde </a:t>
            </a:r>
            <a:r>
              <a:rPr lang="pt-BR" altLang="pt-BR" sz="2800" dirty="0" smtClean="0"/>
              <a:t>do homem, do </a:t>
            </a:r>
            <a:r>
              <a:rPr lang="pt-BR" altLang="pt-BR" sz="2800" b="1" dirty="0" smtClean="0"/>
              <a:t>meio ambiente </a:t>
            </a:r>
            <a:r>
              <a:rPr lang="pt-BR" altLang="pt-BR" sz="2800" dirty="0" smtClean="0"/>
              <a:t>ou </a:t>
            </a:r>
            <a:r>
              <a:rPr lang="pt-BR" altLang="pt-BR" sz="2800" b="1" dirty="0" smtClean="0"/>
              <a:t>a qualidade dos trabalhos desenvolvidos.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298580" y="1586204"/>
            <a:ext cx="8546840" cy="186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955364" y="3895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89904" y="102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43703" y="1270376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l="35738" t="15993" r="34808" b="12684"/>
          <a:stretch/>
        </p:blipFill>
        <p:spPr>
          <a:xfrm>
            <a:off x="4919381" y="1386593"/>
            <a:ext cx="3976969" cy="5414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90550" y="2273860"/>
            <a:ext cx="3943350" cy="193619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 smtClean="0"/>
              <a:t>Regras </a:t>
            </a:r>
            <a:r>
              <a:rPr lang="pt-BR" sz="3600" b="1" dirty="0" smtClean="0"/>
              <a:t>Resumidas</a:t>
            </a:r>
          </a:p>
          <a:p>
            <a:pPr algn="ctr">
              <a:buNone/>
            </a:pPr>
            <a:r>
              <a:rPr lang="pt-BR" sz="3600" dirty="0" smtClean="0"/>
              <a:t>p/ fixar nos</a:t>
            </a:r>
          </a:p>
          <a:p>
            <a:pPr algn="ctr">
              <a:buNone/>
            </a:pPr>
            <a:r>
              <a:rPr lang="pt-BR" sz="3600" dirty="0" smtClean="0"/>
              <a:t>laboratórios</a:t>
            </a:r>
            <a:endParaRPr lang="pt-BR" sz="36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90550" y="4597960"/>
            <a:ext cx="3943350" cy="20695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 padronizado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p/ descarte de     Resíduo Biológico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(CBIB otimizando)</a:t>
            </a:r>
          </a:p>
        </p:txBody>
      </p:sp>
      <p:sp>
        <p:nvSpPr>
          <p:cNvPr id="10" name="CaixaDeTexto 9"/>
          <p:cNvSpPr txBox="1"/>
          <p:nvPr/>
        </p:nvSpPr>
        <p:spPr>
          <a:xfrm flipH="1">
            <a:off x="628650" y="1447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Dificuldades na implantação...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254810"/>
            <a:ext cx="7886700" cy="3898340"/>
          </a:xfrm>
        </p:spPr>
        <p:txBody>
          <a:bodyPr>
            <a:noAutofit/>
          </a:bodyPr>
          <a:lstStyle/>
          <a:p>
            <a:r>
              <a:rPr lang="pt-BR" sz="3200" dirty="0" smtClean="0"/>
              <a:t>Mapeamento de Resíduos Químicos nos laboratórios do CMB</a:t>
            </a:r>
          </a:p>
          <a:p>
            <a:r>
              <a:rPr lang="pt-BR" sz="3200" dirty="0" smtClean="0"/>
              <a:t>Padronização de descarte de Resíduos Químicos</a:t>
            </a:r>
          </a:p>
          <a:p>
            <a:r>
              <a:rPr lang="pt-BR" sz="3200" dirty="0" smtClean="0"/>
              <a:t>Sensibilização e conscientização continuada </a:t>
            </a:r>
          </a:p>
          <a:p>
            <a:r>
              <a:rPr lang="pt-BR" sz="3200" dirty="0" smtClean="0"/>
              <a:t>Capacitação de pessoal em biossegurança</a:t>
            </a:r>
            <a:endParaRPr lang="pt-BR" sz="3200" dirty="0" smtClean="0"/>
          </a:p>
          <a:p>
            <a:r>
              <a:rPr lang="pt-BR" sz="3200" dirty="0" smtClean="0"/>
              <a:t>Informações no site do CMB e UFF</a:t>
            </a:r>
          </a:p>
          <a:p>
            <a:r>
              <a:rPr lang="pt-BR" sz="3200" dirty="0" smtClean="0"/>
              <a:t>Curso </a:t>
            </a:r>
            <a:r>
              <a:rPr lang="pt-BR" sz="3200" dirty="0" smtClean="0"/>
              <a:t>EAD sobre </a:t>
            </a:r>
            <a:r>
              <a:rPr lang="pt-BR" sz="3200" dirty="0" smtClean="0"/>
              <a:t>Biossegurança</a:t>
            </a:r>
            <a:endParaRPr lang="pt-BR" sz="32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5730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43703" y="1289426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181350" y="1485900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b="1" dirty="0" smtClean="0"/>
              <a:t>Perspectivas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623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699126"/>
            <a:ext cx="9163050" cy="1325563"/>
          </a:xfrm>
        </p:spPr>
        <p:txBody>
          <a:bodyPr>
            <a:noAutofit/>
          </a:bodyPr>
          <a:lstStyle/>
          <a:p>
            <a:pPr algn="ctr"/>
            <a:r>
              <a:rPr lang="en-US" altLang="pt-BR" sz="4800" b="1" dirty="0" err="1" smtClean="0"/>
              <a:t>Prevenir</a:t>
            </a:r>
            <a:r>
              <a:rPr lang="en-US" altLang="pt-BR" sz="4800" b="1" dirty="0" smtClean="0"/>
              <a:t> </a:t>
            </a:r>
            <a:r>
              <a:rPr lang="en-US" altLang="pt-BR" sz="4800" b="1" dirty="0" smtClean="0"/>
              <a:t>é </a:t>
            </a:r>
            <a:r>
              <a:rPr lang="en-US" altLang="pt-BR" sz="4800" b="1" dirty="0" err="1" smtClean="0"/>
              <a:t>melhor</a:t>
            </a:r>
            <a:r>
              <a:rPr lang="en-US" altLang="pt-BR" sz="4800" b="1" dirty="0" smtClean="0"/>
              <a:t> </a:t>
            </a:r>
            <a:r>
              <a:rPr lang="en-US" altLang="pt-BR" sz="4800" b="1" dirty="0" err="1" smtClean="0"/>
              <a:t>que</a:t>
            </a:r>
            <a:r>
              <a:rPr lang="en-US" altLang="pt-BR" sz="4800" b="1" dirty="0" smtClean="0"/>
              <a:t> </a:t>
            </a:r>
            <a:r>
              <a:rPr lang="en-US" altLang="pt-BR" sz="4800" b="1" dirty="0" err="1" smtClean="0"/>
              <a:t>remediar</a:t>
            </a:r>
            <a:r>
              <a:rPr lang="en-US" altLang="pt-BR" sz="4800" b="1" dirty="0" smtClean="0"/>
              <a:t>!</a:t>
            </a:r>
            <a:endParaRPr lang="pt-BR" altLang="pt-BR" sz="4800" b="1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89904" y="75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Biomédico (CBIB)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43703" y="1270376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77558" y="1697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direitodoempregado.com/wp-content/uploads/2012/08/acidente.jpg"/>
          <p:cNvPicPr>
            <a:picLocks noChangeAspect="1" noChangeArrowheads="1"/>
          </p:cNvPicPr>
          <p:nvPr/>
        </p:nvPicPr>
        <p:blipFill>
          <a:blip r:embed="rId3" cstate="print"/>
          <a:srcRect b="6852"/>
          <a:stretch>
            <a:fillRect/>
          </a:stretch>
        </p:blipFill>
        <p:spPr bwMode="auto">
          <a:xfrm>
            <a:off x="3603624" y="2609850"/>
            <a:ext cx="5268291" cy="3219450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TMduiMzCH_JrXW8lR86Zyva_M2QkI4sAKun22aLYUCdwrjUia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3" y="2582862"/>
            <a:ext cx="2857500" cy="327660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55599" y="1447800"/>
            <a:ext cx="8423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Ajudem a CBIB a otimizar o gerenciamento de resíduos 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e a Biossegurança no Instituto Biomédico!!!!!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62200" y="2857500"/>
            <a:ext cx="421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pt-BR" altLang="pt-BR" sz="2400" b="1" dirty="0" smtClean="0"/>
              <a:t> Curva </a:t>
            </a:r>
            <a:r>
              <a:rPr lang="pt-BR" altLang="pt-BR" sz="2400" b="1" dirty="0"/>
              <a:t>de acidentes de trabalho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440657" y="2990850"/>
            <a:ext cx="6771481" cy="3886200"/>
            <a:chOff x="1440657" y="2743200"/>
            <a:chExt cx="6771481" cy="3886200"/>
          </a:xfrm>
        </p:grpSpPr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727450" y="6003925"/>
              <a:ext cx="2103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2000"/>
                <a:t>Anos de trabalho</a:t>
              </a: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127250" y="3962400"/>
              <a:ext cx="4867275" cy="1633538"/>
            </a:xfrm>
            <a:custGeom>
              <a:avLst/>
              <a:gdLst>
                <a:gd name="T0" fmla="*/ 15 w 3066"/>
                <a:gd name="T1" fmla="*/ 72 h 1029"/>
                <a:gd name="T2" fmla="*/ 51 w 3066"/>
                <a:gd name="T3" fmla="*/ 144 h 1029"/>
                <a:gd name="T4" fmla="*/ 87 w 3066"/>
                <a:gd name="T5" fmla="*/ 198 h 1029"/>
                <a:gd name="T6" fmla="*/ 132 w 3066"/>
                <a:gd name="T7" fmla="*/ 288 h 1029"/>
                <a:gd name="T8" fmla="*/ 132 w 3066"/>
                <a:gd name="T9" fmla="*/ 288 h 1029"/>
                <a:gd name="T10" fmla="*/ 393 w 3066"/>
                <a:gd name="T11" fmla="*/ 594 h 1029"/>
                <a:gd name="T12" fmla="*/ 492 w 3066"/>
                <a:gd name="T13" fmla="*/ 666 h 1029"/>
                <a:gd name="T14" fmla="*/ 690 w 3066"/>
                <a:gd name="T15" fmla="*/ 810 h 1029"/>
                <a:gd name="T16" fmla="*/ 780 w 3066"/>
                <a:gd name="T17" fmla="*/ 837 h 1029"/>
                <a:gd name="T18" fmla="*/ 951 w 3066"/>
                <a:gd name="T19" fmla="*/ 927 h 1029"/>
                <a:gd name="T20" fmla="*/ 1122 w 3066"/>
                <a:gd name="T21" fmla="*/ 963 h 1029"/>
                <a:gd name="T22" fmla="*/ 1761 w 3066"/>
                <a:gd name="T23" fmla="*/ 1017 h 1029"/>
                <a:gd name="T24" fmla="*/ 2112 w 3066"/>
                <a:gd name="T25" fmla="*/ 990 h 1029"/>
                <a:gd name="T26" fmla="*/ 2265 w 3066"/>
                <a:gd name="T27" fmla="*/ 909 h 1029"/>
                <a:gd name="T28" fmla="*/ 2400 w 3066"/>
                <a:gd name="T29" fmla="*/ 837 h 1029"/>
                <a:gd name="T30" fmla="*/ 2598 w 3066"/>
                <a:gd name="T31" fmla="*/ 684 h 1029"/>
                <a:gd name="T32" fmla="*/ 2643 w 3066"/>
                <a:gd name="T33" fmla="*/ 648 h 1029"/>
                <a:gd name="T34" fmla="*/ 2670 w 3066"/>
                <a:gd name="T35" fmla="*/ 621 h 1029"/>
                <a:gd name="T36" fmla="*/ 2787 w 3066"/>
                <a:gd name="T37" fmla="*/ 531 h 1029"/>
                <a:gd name="T38" fmla="*/ 2877 w 3066"/>
                <a:gd name="T39" fmla="*/ 396 h 1029"/>
                <a:gd name="T40" fmla="*/ 2886 w 3066"/>
                <a:gd name="T41" fmla="*/ 369 h 1029"/>
                <a:gd name="T42" fmla="*/ 2931 w 3066"/>
                <a:gd name="T43" fmla="*/ 288 h 1029"/>
                <a:gd name="T44" fmla="*/ 2949 w 3066"/>
                <a:gd name="T45" fmla="*/ 234 h 1029"/>
                <a:gd name="T46" fmla="*/ 3066 w 3066"/>
                <a:gd name="T47" fmla="*/ 0 h 10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66" h="1029">
                  <a:moveTo>
                    <a:pt x="15" y="72"/>
                  </a:moveTo>
                  <a:cubicBezTo>
                    <a:pt x="95" y="179"/>
                    <a:pt x="0" y="43"/>
                    <a:pt x="51" y="144"/>
                  </a:cubicBezTo>
                  <a:cubicBezTo>
                    <a:pt x="61" y="163"/>
                    <a:pt x="87" y="198"/>
                    <a:pt x="87" y="198"/>
                  </a:cubicBezTo>
                  <a:lnTo>
                    <a:pt x="132" y="288"/>
                  </a:lnTo>
                  <a:cubicBezTo>
                    <a:pt x="132" y="288"/>
                    <a:pt x="132" y="288"/>
                    <a:pt x="132" y="288"/>
                  </a:cubicBezTo>
                  <a:cubicBezTo>
                    <a:pt x="172" y="407"/>
                    <a:pt x="303" y="514"/>
                    <a:pt x="393" y="594"/>
                  </a:cubicBezTo>
                  <a:cubicBezTo>
                    <a:pt x="427" y="624"/>
                    <a:pt x="448" y="651"/>
                    <a:pt x="492" y="666"/>
                  </a:cubicBezTo>
                  <a:cubicBezTo>
                    <a:pt x="552" y="726"/>
                    <a:pt x="614" y="772"/>
                    <a:pt x="690" y="810"/>
                  </a:cubicBezTo>
                  <a:cubicBezTo>
                    <a:pt x="718" y="824"/>
                    <a:pt x="751" y="824"/>
                    <a:pt x="780" y="837"/>
                  </a:cubicBezTo>
                  <a:cubicBezTo>
                    <a:pt x="837" y="862"/>
                    <a:pt x="892" y="907"/>
                    <a:pt x="951" y="927"/>
                  </a:cubicBezTo>
                  <a:cubicBezTo>
                    <a:pt x="1004" y="945"/>
                    <a:pt x="1067" y="949"/>
                    <a:pt x="1122" y="963"/>
                  </a:cubicBezTo>
                  <a:cubicBezTo>
                    <a:pt x="1387" y="1029"/>
                    <a:pt x="1343" y="1009"/>
                    <a:pt x="1761" y="1017"/>
                  </a:cubicBezTo>
                  <a:cubicBezTo>
                    <a:pt x="1997" y="1010"/>
                    <a:pt x="1975" y="1024"/>
                    <a:pt x="2112" y="990"/>
                  </a:cubicBezTo>
                  <a:cubicBezTo>
                    <a:pt x="2157" y="945"/>
                    <a:pt x="2203" y="934"/>
                    <a:pt x="2265" y="909"/>
                  </a:cubicBezTo>
                  <a:cubicBezTo>
                    <a:pt x="2310" y="891"/>
                    <a:pt x="2357" y="858"/>
                    <a:pt x="2400" y="837"/>
                  </a:cubicBezTo>
                  <a:cubicBezTo>
                    <a:pt x="2475" y="800"/>
                    <a:pt x="2529" y="730"/>
                    <a:pt x="2598" y="684"/>
                  </a:cubicBezTo>
                  <a:cubicBezTo>
                    <a:pt x="2638" y="624"/>
                    <a:pt x="2591" y="683"/>
                    <a:pt x="2643" y="648"/>
                  </a:cubicBezTo>
                  <a:cubicBezTo>
                    <a:pt x="2654" y="641"/>
                    <a:pt x="2660" y="629"/>
                    <a:pt x="2670" y="621"/>
                  </a:cubicBezTo>
                  <a:cubicBezTo>
                    <a:pt x="2709" y="591"/>
                    <a:pt x="2748" y="560"/>
                    <a:pt x="2787" y="531"/>
                  </a:cubicBezTo>
                  <a:cubicBezTo>
                    <a:pt x="2801" y="488"/>
                    <a:pt x="2850" y="437"/>
                    <a:pt x="2877" y="396"/>
                  </a:cubicBezTo>
                  <a:cubicBezTo>
                    <a:pt x="2882" y="388"/>
                    <a:pt x="2882" y="377"/>
                    <a:pt x="2886" y="369"/>
                  </a:cubicBezTo>
                  <a:cubicBezTo>
                    <a:pt x="2900" y="342"/>
                    <a:pt x="2919" y="316"/>
                    <a:pt x="2931" y="288"/>
                  </a:cubicBezTo>
                  <a:cubicBezTo>
                    <a:pt x="2939" y="271"/>
                    <a:pt x="2938" y="250"/>
                    <a:pt x="2949" y="234"/>
                  </a:cubicBezTo>
                  <a:cubicBezTo>
                    <a:pt x="2998" y="160"/>
                    <a:pt x="3027" y="79"/>
                    <a:pt x="3066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898650" y="5791200"/>
              <a:ext cx="609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1898650" y="2743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 rot="16271418">
              <a:off x="328613" y="3932238"/>
              <a:ext cx="26209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2000">
                  <a:latin typeface="Times New Roman" pitchFamily="18" charset="0"/>
                </a:rPr>
                <a:t>Ocorrência de acidentes</a:t>
              </a:r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V="1">
              <a:off x="2127250" y="4419600"/>
              <a:ext cx="0" cy="1295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V="1">
              <a:off x="7004050" y="4419600"/>
              <a:ext cx="0" cy="1295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1517650" y="5883275"/>
              <a:ext cx="15795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1400">
                  <a:solidFill>
                    <a:srgbClr val="FF0000"/>
                  </a:solidFill>
                  <a:latin typeface="Times New Roman" pitchFamily="18" charset="0"/>
                </a:rPr>
                <a:t>INEXPERIÊNCIA,</a:t>
              </a:r>
            </a:p>
            <a:p>
              <a:pPr eaLnBrk="1" hangingPunct="1"/>
              <a:r>
                <a:rPr lang="pt-BR" altLang="pt-BR" sz="1400">
                  <a:solidFill>
                    <a:srgbClr val="FF0000"/>
                  </a:solidFill>
                  <a:latin typeface="Times New Roman" pitchFamily="18" charset="0"/>
                </a:rPr>
                <a:t>NERVOSISMO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6699250" y="5899150"/>
              <a:ext cx="1512888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1400" dirty="0">
                  <a:solidFill>
                    <a:srgbClr val="FF0000"/>
                  </a:solidFill>
                  <a:latin typeface="Times New Roman" pitchFamily="18" charset="0"/>
                </a:rPr>
                <a:t>MONOTONIA,</a:t>
              </a:r>
            </a:p>
            <a:p>
              <a:pPr eaLnBrk="1" hangingPunct="1"/>
              <a:r>
                <a:rPr lang="pt-BR" altLang="pt-BR" sz="1400" dirty="0">
                  <a:solidFill>
                    <a:srgbClr val="FF0000"/>
                  </a:solidFill>
                  <a:latin typeface="Times New Roman" pitchFamily="18" charset="0"/>
                </a:rPr>
                <a:t>MAUS HÁBITOS</a:t>
              </a:r>
            </a:p>
            <a:p>
              <a:pPr eaLnBrk="1" hangingPunct="1"/>
              <a:endParaRPr lang="pt-BR" altLang="pt-BR" sz="1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8650" y="360363"/>
            <a:ext cx="7978775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alt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Biossegurança</a:t>
            </a:r>
            <a:r>
              <a:rPr lang="pt-BR" altLang="pt-BR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lang="pt-BR" altLang="pt-B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98580" y="1452854"/>
            <a:ext cx="8546840" cy="186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955364" y="3895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1238250" y="2038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79804" y="1666875"/>
            <a:ext cx="78324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altLang="pt-BR" sz="2400" dirty="0" smtClean="0"/>
              <a:t> Acúmulo </a:t>
            </a:r>
            <a:r>
              <a:rPr lang="pt-BR" altLang="pt-BR" sz="2400" dirty="0"/>
              <a:t>de informações sobre acidentes </a:t>
            </a:r>
            <a:r>
              <a:rPr lang="pt-BR" altLang="pt-BR" sz="2400" dirty="0" smtClean="0"/>
              <a:t>biológicos e </a:t>
            </a:r>
          </a:p>
          <a:p>
            <a:pPr algn="ctr" eaLnBrk="1" hangingPunct="1">
              <a:lnSpc>
                <a:spcPct val="125000"/>
              </a:lnSpc>
            </a:pPr>
            <a:r>
              <a:rPr lang="pt-BR" altLang="pt-BR" sz="2400" dirty="0" smtClean="0"/>
              <a:t>difusão da literatura em biossegurança, permitiram concluir...</a:t>
            </a:r>
            <a:endParaRPr lang="pt-BR" altLang="pt-BR" sz="2400" dirty="0"/>
          </a:p>
          <a:p>
            <a:pPr algn="ctr" eaLnBrk="1" hangingPunct="1">
              <a:lnSpc>
                <a:spcPct val="125000"/>
              </a:lnSpc>
            </a:pPr>
            <a:r>
              <a:rPr lang="pt-BR" altLang="pt-BR" sz="2400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35410" y="1246692"/>
            <a:ext cx="1758950" cy="4572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Contenção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6068" y="2279650"/>
            <a:ext cx="2085828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b="1" dirty="0">
                <a:latin typeface="Times New Roman" pitchFamily="18" charset="0"/>
              </a:rPr>
              <a:t>Equipamentos de</a:t>
            </a:r>
          </a:p>
          <a:p>
            <a:pPr algn="ctr" eaLnBrk="1" hangingPunct="1"/>
            <a:r>
              <a:rPr lang="pt-BR" altLang="pt-BR" sz="2000" b="1" dirty="0">
                <a:latin typeface="Times New Roman" pitchFamily="18" charset="0"/>
              </a:rPr>
              <a:t>biossegurança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4571336" y="1844154"/>
            <a:ext cx="663" cy="38659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650168" y="1661330"/>
            <a:ext cx="1417381" cy="30082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2073793" y="1619251"/>
            <a:ext cx="1526656" cy="38545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1039" y="2116138"/>
            <a:ext cx="2190023" cy="7694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b="1" dirty="0">
                <a:latin typeface="Times New Roman" pitchFamily="18" charset="0"/>
              </a:rPr>
              <a:t>Práticas e técnicas</a:t>
            </a:r>
          </a:p>
          <a:p>
            <a:pPr algn="ctr" eaLnBrk="1" hangingPunct="1"/>
            <a:r>
              <a:rPr lang="pt-BR" altLang="pt-BR" sz="2000" b="1" dirty="0">
                <a:latin typeface="Times New Roman" pitchFamily="18" charset="0"/>
              </a:rPr>
              <a:t>laboratoriais</a:t>
            </a:r>
            <a:r>
              <a:rPr lang="pt-BR" altLang="pt-BR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5363664">
            <a:off x="1285874" y="3092451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41313" y="3563938"/>
            <a:ext cx="2192338" cy="101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Aderência estrita às</a:t>
            </a:r>
          </a:p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práticas e técnicas</a:t>
            </a:r>
          </a:p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padronizadas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05672" y="5189282"/>
            <a:ext cx="3129738" cy="13234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t-BR" altLang="pt-BR" sz="2000" b="1" dirty="0" smtClean="0">
                <a:latin typeface="Times New Roman" pitchFamily="18" charset="0"/>
              </a:rPr>
              <a:t> Conhecimento </a:t>
            </a:r>
            <a:r>
              <a:rPr lang="pt-BR" altLang="pt-BR" sz="2000" b="1" dirty="0">
                <a:latin typeface="Times New Roman" pitchFamily="18" charset="0"/>
              </a:rPr>
              <a:t>e </a:t>
            </a:r>
          </a:p>
          <a:p>
            <a:pPr eaLnBrk="1" hangingPunct="1"/>
            <a:r>
              <a:rPr lang="pt-BR" altLang="pt-BR" sz="2000" b="1" dirty="0" smtClean="0">
                <a:latin typeface="Times New Roman" pitchFamily="18" charset="0"/>
              </a:rPr>
              <a:t>   treinamento adequados</a:t>
            </a:r>
          </a:p>
          <a:p>
            <a:pPr eaLnBrk="1" hangingPunct="1"/>
            <a:endParaRPr lang="pt-BR" altLang="pt-BR" sz="20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sz="2000" b="1" dirty="0" smtClean="0">
                <a:latin typeface="Times New Roman" pitchFamily="18" charset="0"/>
              </a:rPr>
              <a:t> Manual de Biossegurança</a:t>
            </a:r>
            <a:endParaRPr lang="pt-BR" altLang="pt-BR" sz="2000" b="1" dirty="0">
              <a:latin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51138" y="3563938"/>
            <a:ext cx="3398838" cy="711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dirty="0" err="1">
                <a:latin typeface="Times New Roman" pitchFamily="18" charset="0"/>
              </a:rPr>
              <a:t>EPIs</a:t>
            </a:r>
            <a:r>
              <a:rPr lang="pt-BR" altLang="pt-BR" sz="2000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Cabines de segurança biológica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362700" y="2051050"/>
            <a:ext cx="2400300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 smtClean="0">
                <a:latin typeface="Times New Roman" pitchFamily="18" charset="0"/>
              </a:rPr>
              <a:t>Espaço físico adequado</a:t>
            </a:r>
          </a:p>
          <a:p>
            <a:pPr algn="ctr" eaLnBrk="1" hangingPunct="1"/>
            <a:r>
              <a:rPr lang="pt-BR" altLang="pt-BR" sz="2000" b="1" dirty="0" smtClean="0">
                <a:latin typeface="Times New Roman" pitchFamily="18" charset="0"/>
              </a:rPr>
              <a:t>da </a:t>
            </a:r>
            <a:r>
              <a:rPr lang="pt-BR" altLang="pt-BR" sz="2000" b="1" dirty="0">
                <a:latin typeface="Times New Roman" pitchFamily="18" charset="0"/>
              </a:rPr>
              <a:t>unidade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278563" y="3563938"/>
            <a:ext cx="2601913" cy="101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Adequação aos </a:t>
            </a:r>
          </a:p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procedimentos e aos</a:t>
            </a:r>
          </a:p>
          <a:p>
            <a:pPr algn="ctr" eaLnBrk="1" hangingPunct="1"/>
            <a:r>
              <a:rPr lang="pt-BR" altLang="pt-BR" sz="2000" dirty="0">
                <a:latin typeface="Times New Roman" pitchFamily="18" charset="0"/>
              </a:rPr>
              <a:t>níveis de biossegurança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 rot="5363664">
            <a:off x="7308850" y="307975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714870" y="5177871"/>
            <a:ext cx="313055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altLang="pt-BR" dirty="0" smtClean="0">
                <a:latin typeface="Times New Roman" pitchFamily="18" charset="0"/>
              </a:rPr>
              <a:t> Sinalização adequada</a:t>
            </a:r>
          </a:p>
          <a:p>
            <a:pPr>
              <a:buFont typeface="Arial" pitchFamily="34" charset="0"/>
              <a:buChar char="•"/>
            </a:pPr>
            <a:endParaRPr lang="pt-BR" altLang="pt-BR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altLang="pt-BR" dirty="0" smtClean="0">
                <a:latin typeface="Times New Roman" pitchFamily="18" charset="0"/>
              </a:rPr>
              <a:t> Restrição do acesso à áreas de </a:t>
            </a:r>
          </a:p>
          <a:p>
            <a:r>
              <a:rPr lang="pt-BR" altLang="pt-BR" dirty="0" smtClean="0">
                <a:latin typeface="Times New Roman" pitchFamily="18" charset="0"/>
              </a:rPr>
              <a:t>   alto risco </a:t>
            </a:r>
            <a:endParaRPr lang="pt-BR" altLang="pt-BR" dirty="0">
              <a:solidFill>
                <a:schemeClr val="bg1">
                  <a:lumMod val="8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rot="5363664">
            <a:off x="4337049" y="319405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28650" y="-54603"/>
            <a:ext cx="7978775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alt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Biossegurança</a:t>
            </a:r>
            <a:r>
              <a:rPr lang="pt-BR" altLang="pt-BR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lang="pt-BR" altLang="pt-B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98580" y="903804"/>
            <a:ext cx="8546840" cy="186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955365" y="40777"/>
            <a:ext cx="777902" cy="8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 rot="5363664">
            <a:off x="1309885" y="4719968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5363664">
            <a:off x="7332860" y="4714292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419100" y="1085850"/>
            <a:ext cx="15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que fazer?...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730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UNIVERSIDADE FEDERAL FLUMNENSE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18132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http://upload.wikimedia.org/wikipedia/commons/4/47/UFF_bras%C3%A3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4" y="245660"/>
            <a:ext cx="1333138" cy="1301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42371" y="1946780"/>
            <a:ext cx="7343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Helvetica Neue"/>
              </a:rPr>
              <a:t>Projeto de Extensão/UFF</a:t>
            </a:r>
            <a:r>
              <a:rPr lang="pt-BR" b="1" dirty="0" smtClean="0">
                <a:latin typeface="Helvetica Neue"/>
              </a:rPr>
              <a:t>: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0070C0"/>
              </a:solidFill>
              <a:latin typeface="Helvetica Neue"/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Helvetica Neue"/>
              </a:rPr>
              <a:t>PROGRAMA DE SENSIBILIZAÇÃO E CAPACITAÇÃO EM BIOSSEGURANÇA DA UNIVERSIDADE FEDERAL FLUMINENSE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8330" y="5889482"/>
            <a:ext cx="784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Formulário </a:t>
            </a:r>
            <a:r>
              <a:rPr lang="pt-BR" dirty="0"/>
              <a:t>acessando o </a:t>
            </a:r>
            <a:r>
              <a:rPr lang="pt-BR" dirty="0" smtClean="0"/>
              <a:t>link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goo.gl/forms/O85y0aRL8f</a:t>
            </a:r>
            <a:r>
              <a:rPr lang="pt-BR" dirty="0" smtClean="0"/>
              <a:t> , para </a:t>
            </a:r>
            <a:endParaRPr lang="pt-BR" dirty="0" smtClean="0"/>
          </a:p>
          <a:p>
            <a:pPr algn="ctr"/>
            <a:r>
              <a:rPr lang="pt-BR" alt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 responsáveis por </a:t>
            </a:r>
            <a:r>
              <a:rPr lang="pt-BR" alt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laboratórios </a:t>
            </a:r>
            <a:r>
              <a:rPr lang="pt-BR" altLang="pt-B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utilizam </a:t>
            </a:r>
            <a:endParaRPr lang="pt-BR" altLang="pt-BR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reagentes químicos e geram resíduos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37621" y="5423352"/>
            <a:ext cx="720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MAPA </a:t>
            </a:r>
            <a:r>
              <a:rPr lang="pt-BR" dirty="0"/>
              <a:t>DE GERENCIAMENTO DE RISCO QUÍMICO NAS UNIDADES DA </a:t>
            </a:r>
            <a:r>
              <a:rPr lang="pt-BR" dirty="0" smtClean="0"/>
              <a:t>UFF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39085" y="4096504"/>
            <a:ext cx="75801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cap="all" dirty="0"/>
              <a:t>WORKSHOP: BIOSSEGURANÇA EM LABORATÓRIOS DE ENSINO E </a:t>
            </a:r>
            <a:r>
              <a:rPr lang="pt-BR" cap="all" dirty="0" smtClean="0"/>
              <a:t>PESQUISA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1000" cap="all" dirty="0" smtClean="0"/>
          </a:p>
          <a:p>
            <a:pPr marL="285750" indent="-190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cap="all" dirty="0" smtClean="0"/>
              <a:t>  Disciplina de Biossegurança em programas de Pós Graduação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34655" y="3109578"/>
            <a:ext cx="75801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Prof</a:t>
            </a:r>
            <a:r>
              <a:rPr lang="pt-BR" sz="2000" b="1" dirty="0"/>
              <a:t>. Saulo Cabral </a:t>
            </a:r>
            <a:r>
              <a:rPr lang="pt-BR" sz="2000" b="1" dirty="0" err="1" smtClean="0"/>
              <a:t>Bourguignon</a:t>
            </a:r>
            <a:r>
              <a:rPr lang="pt-BR" sz="2000" b="1" dirty="0" smtClean="0"/>
              <a:t>  </a:t>
            </a:r>
          </a:p>
          <a:p>
            <a:pPr algn="ctr"/>
            <a:r>
              <a:rPr lang="pt-BR" b="1" dirty="0" smtClean="0"/>
              <a:t>(</a:t>
            </a:r>
            <a:r>
              <a:rPr lang="pt-BR" b="1" dirty="0"/>
              <a:t>Coordenador de </a:t>
            </a:r>
            <a:r>
              <a:rPr lang="pt-BR" b="1" dirty="0" smtClean="0"/>
              <a:t>Pesquisa / PROPPI)</a:t>
            </a:r>
            <a:endParaRPr lang="pt-BR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934335" y="4991854"/>
            <a:ext cx="758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cap="all" dirty="0" smtClean="0"/>
              <a:t>levantamento de resíduos biológicos na UFF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76400" y="1371600"/>
            <a:ext cx="18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Nosso contexto...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904" y="60715"/>
            <a:ext cx="7886700" cy="1325563"/>
          </a:xfrm>
        </p:spPr>
        <p:txBody>
          <a:bodyPr>
            <a:normAutofit/>
          </a:bodyPr>
          <a:lstStyle/>
          <a:p>
            <a:pPr algn="ctr">
              <a:tabLst>
                <a:tab pos="3143250" algn="l"/>
              </a:tabLst>
            </a:pP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Instituto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Biomédico</a:t>
            </a:r>
            <a:endParaRPr lang="pt-B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12900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62"/>
          <a:stretch>
            <a:fillRect/>
          </a:stretch>
        </p:blipFill>
        <p:spPr>
          <a:xfrm>
            <a:off x="304800" y="199233"/>
            <a:ext cx="1280332" cy="10081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2900" y="1866900"/>
            <a:ext cx="2839880" cy="3951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BR" sz="2200" dirty="0" smtClean="0"/>
              <a:t> 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MFL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pt-BR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LACE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LAFE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LAFEEA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NCCD 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Endocrinologia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Neurofisiologia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Neurofarmacologia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Fisiologia </a:t>
            </a:r>
            <a:r>
              <a:rPr lang="pt-BR" sz="2200" dirty="0" smtClean="0"/>
              <a:t>Veterinária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Lab. Multiusuário (2)</a:t>
            </a:r>
            <a:endParaRPr lang="pt-BR" sz="22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3771900" y="4728508"/>
            <a:ext cx="4953000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</a:rPr>
              <a:t> 48 Professores Pesquisadores  </a:t>
            </a:r>
            <a:endParaRPr lang="pt-BR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</a:rPr>
              <a:t> 70 Alunos </a:t>
            </a:r>
            <a:r>
              <a:rPr lang="pt-BR" sz="2400" dirty="0" smtClean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Pós Graduação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</a:rPr>
              <a:t> 27 Técnicos e funcionários</a:t>
            </a:r>
            <a:endParaRPr lang="pt-BR" sz="2400" dirty="0" smtClean="0">
              <a:solidFill>
                <a:srgbClr val="0070C0"/>
              </a:solidFill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Total:   </a:t>
            </a:r>
            <a:r>
              <a:rPr lang="pt-BR" sz="2400" b="1" dirty="0" smtClean="0">
                <a:solidFill>
                  <a:srgbClr val="FF0000"/>
                </a:solidFill>
              </a:rPr>
              <a:t>145 pessoas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  </a:t>
            </a:r>
            <a:r>
              <a:rPr lang="pt-BR" sz="2400" dirty="0" smtClean="0">
                <a:solidFill>
                  <a:srgbClr val="FF0000"/>
                </a:solidFill>
              </a:rPr>
              <a:t>+ alunos de graduação (IC, </a:t>
            </a:r>
            <a:r>
              <a:rPr lang="pt-BR" sz="2400" dirty="0" err="1" smtClean="0">
                <a:solidFill>
                  <a:srgbClr val="FF0000"/>
                </a:solidFill>
              </a:rPr>
              <a:t>Ext</a:t>
            </a:r>
            <a:r>
              <a:rPr lang="pt-BR" sz="2400" dirty="0" smtClean="0">
                <a:solidFill>
                  <a:srgbClr val="FF0000"/>
                </a:solidFill>
              </a:rPr>
              <a:t>, </a:t>
            </a:r>
            <a:r>
              <a:rPr lang="pt-BR" sz="2400" dirty="0" err="1" smtClean="0">
                <a:solidFill>
                  <a:srgbClr val="FF0000"/>
                </a:solidFill>
              </a:rPr>
              <a:t>M</a:t>
            </a:r>
            <a:r>
              <a:rPr lang="pt-BR" sz="2400" dirty="0" err="1" smtClean="0">
                <a:solidFill>
                  <a:srgbClr val="FF0000"/>
                </a:solidFill>
              </a:rPr>
              <a:t>on</a:t>
            </a:r>
            <a:r>
              <a:rPr lang="pt-BR" sz="2400" dirty="0" smtClean="0">
                <a:solidFill>
                  <a:srgbClr val="FF0000"/>
                </a:solidFill>
              </a:rPr>
              <a:t>)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38400" y="1352550"/>
            <a:ext cx="410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 smtClean="0"/>
              <a:t>  LABORATÓRIOS </a:t>
            </a:r>
            <a:r>
              <a:rPr lang="pt-BR" sz="2400" b="1" dirty="0" smtClean="0"/>
              <a:t> E  PESSOAL</a:t>
            </a:r>
            <a:endParaRPr lang="pt-BR" sz="24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6553200" y="1866900"/>
            <a:ext cx="1821332" cy="2232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BR" sz="2200" dirty="0" smtClean="0"/>
              <a:t> 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MMO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14000"/>
              </a:lnSpc>
            </a:pPr>
            <a:endParaRPr lang="pt-B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Anatômico</a:t>
            </a:r>
            <a:endParaRPr lang="pt-BR" sz="2200" dirty="0" smtClean="0"/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Embriologia</a:t>
            </a: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Histologia</a:t>
            </a:r>
          </a:p>
          <a:p>
            <a:pPr marL="457200" indent="-457200">
              <a:lnSpc>
                <a:spcPct val="114000"/>
              </a:lnSpc>
            </a:pPr>
            <a:endParaRPr lang="pt-BR" sz="2200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3657600" y="1866900"/>
            <a:ext cx="2326471" cy="240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BR" sz="2200" dirty="0" smtClean="0"/>
              <a:t> 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MIP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pt-BR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Bacteriologia (3)</a:t>
            </a:r>
            <a:endParaRPr lang="pt-BR" sz="2200" dirty="0" smtClean="0"/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Parasitologia (5)</a:t>
            </a:r>
            <a:endParaRPr lang="pt-BR" sz="2200" dirty="0" smtClean="0"/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Virologia (6)</a:t>
            </a:r>
            <a:endParaRPr lang="pt-BR" sz="2200" dirty="0" smtClean="0"/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Micologia (4)</a:t>
            </a:r>
            <a:endParaRPr lang="pt-BR" sz="2200" dirty="0" smtClean="0"/>
          </a:p>
          <a:p>
            <a:pPr marL="266700" indent="-266700">
              <a:lnSpc>
                <a:spcPct val="114000"/>
              </a:lnSpc>
              <a:buFont typeface="+mj-lt"/>
              <a:buAutoNum type="arabicPeriod"/>
            </a:pPr>
            <a:r>
              <a:rPr lang="pt-BR" sz="2200" dirty="0" smtClean="0"/>
              <a:t>DST</a:t>
            </a:r>
            <a:endParaRPr lang="pt-BR" sz="2200" dirty="0" smtClean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1500" y="588645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(22 P;  35 A; 6 F)</a:t>
            </a:r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05250" y="419100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(21 P;  27 A; 15 F)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00850" y="40005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(5 P;   8 A; 5F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254" y="346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Comissão de Biossegurança do Instituto Biomédico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260" y="1918930"/>
            <a:ext cx="7886700" cy="493907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Ø"/>
              <a:tabLst>
                <a:tab pos="3314700" algn="l"/>
                <a:tab pos="3505200" algn="l"/>
              </a:tabLst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no colegiado do CMB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spcBef>
                <a:spcPts val="600"/>
              </a:spcBef>
              <a:buClr>
                <a:srgbClr val="FF0000"/>
              </a:buClr>
              <a:buNone/>
            </a:pPr>
            <a:endParaRPr lang="pt-BR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pt-BR" dirty="0" smtClean="0"/>
              <a:t> DTS CMB n</a:t>
            </a:r>
            <a:r>
              <a:rPr lang="pt-BR" u="sng" baseline="30000" dirty="0" smtClean="0"/>
              <a:t>0 </a:t>
            </a:r>
            <a:r>
              <a:rPr lang="pt-BR" dirty="0" smtClean="0"/>
              <a:t> 04 de 9 de abril de 2013</a:t>
            </a:r>
          </a:p>
          <a:p>
            <a:pPr lvl="1"/>
            <a:r>
              <a:rPr lang="pt-BR" sz="2800" dirty="0" smtClean="0"/>
              <a:t>Comissão para normatização do descarte de lixo biológico e químico do Instituto Biomédico</a:t>
            </a:r>
          </a:p>
          <a:p>
            <a:pPr lvl="1"/>
            <a:endParaRPr lang="pt-BR" sz="1800" dirty="0" smtClean="0"/>
          </a:p>
          <a:p>
            <a:pPr lvl="1">
              <a:buNone/>
            </a:pPr>
            <a:r>
              <a:rPr lang="pt-BR" sz="2800" dirty="0" smtClean="0"/>
              <a:t>Membros:</a:t>
            </a:r>
          </a:p>
          <a:p>
            <a:pPr lvl="2"/>
            <a:r>
              <a:rPr lang="pt-BR" sz="2800" dirty="0" smtClean="0"/>
              <a:t>Elisabeth </a:t>
            </a:r>
            <a:r>
              <a:rPr lang="pt-BR" sz="2800" dirty="0" err="1" smtClean="0"/>
              <a:t>Maróstica</a:t>
            </a:r>
            <a:r>
              <a:rPr lang="pt-BR" sz="2800" dirty="0" smtClean="0"/>
              <a:t>, </a:t>
            </a:r>
            <a:r>
              <a:rPr lang="pt-BR" sz="2800" dirty="0"/>
              <a:t>MFL (Presidente</a:t>
            </a:r>
            <a:r>
              <a:rPr lang="pt-BR" sz="2800" dirty="0" smtClean="0"/>
              <a:t>)</a:t>
            </a:r>
          </a:p>
          <a:p>
            <a:pPr lvl="2"/>
            <a:r>
              <a:rPr lang="pt-BR" sz="2800" dirty="0" smtClean="0"/>
              <a:t>Claudia M. A. </a:t>
            </a:r>
            <a:r>
              <a:rPr lang="pt-BR" sz="2800" dirty="0" err="1" smtClean="0"/>
              <a:t>Uchôa</a:t>
            </a:r>
            <a:r>
              <a:rPr lang="pt-BR" sz="2800" dirty="0" smtClean="0"/>
              <a:t> Souto Maior</a:t>
            </a:r>
          </a:p>
          <a:p>
            <a:pPr lvl="2"/>
            <a:r>
              <a:rPr lang="pt-BR" sz="2800" dirty="0" smtClean="0"/>
              <a:t>Andrea Regina Baptista Rossi</a:t>
            </a:r>
          </a:p>
          <a:p>
            <a:pPr lvl="2"/>
            <a:r>
              <a:rPr lang="pt-BR" sz="2800" dirty="0" smtClean="0"/>
              <a:t>Mauricio Alves Chagas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98580" y="158620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98164" y="42765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2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50" y="1312024"/>
            <a:ext cx="7886700" cy="5813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 Mapeamento preliminar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81782" y="0"/>
            <a:ext cx="8384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Comissão de Biossegurança do Instituto Biomédico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17241" y="1157001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quinico"/>
          <p:cNvPicPr>
            <a:picLocks noChangeAspect="1" noChangeArrowheads="1"/>
          </p:cNvPicPr>
          <p:nvPr/>
        </p:nvPicPr>
        <p:blipFill>
          <a:blip r:embed="rId2" cstate="print"/>
          <a:srcRect l="6005" t="9910" r="5609" b="11988"/>
          <a:stretch>
            <a:fillRect/>
          </a:stretch>
        </p:blipFill>
        <p:spPr bwMode="auto">
          <a:xfrm>
            <a:off x="402913" y="205271"/>
            <a:ext cx="699796" cy="7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/>
          <a:srcRect l="35013" t="13971" r="34704" b="9375"/>
          <a:stretch/>
        </p:blipFill>
        <p:spPr>
          <a:xfrm>
            <a:off x="4735560" y="848943"/>
            <a:ext cx="4182036" cy="5951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6200" y="1980317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 Relatório</a:t>
            </a:r>
          </a:p>
          <a:p>
            <a:pPr lvl="1"/>
            <a:r>
              <a:rPr lang="pt-BR" dirty="0" smtClean="0"/>
              <a:t>Necessidades Identificadas pela Comissão:</a:t>
            </a:r>
          </a:p>
          <a:p>
            <a:pPr lvl="2" algn="just">
              <a:spcBef>
                <a:spcPts val="1200"/>
              </a:spcBef>
            </a:pPr>
            <a:r>
              <a:rPr lang="pt-BR" sz="1800" b="1" dirty="0" smtClean="0"/>
              <a:t>Espaço físico </a:t>
            </a:r>
            <a:r>
              <a:rPr lang="pt-BR" sz="1800" dirty="0" smtClean="0"/>
              <a:t>tipo sala com porta que possa ser trancada para armazenamento temporário do resíduo biológico até a data do recolhimento</a:t>
            </a:r>
          </a:p>
          <a:p>
            <a:pPr lvl="2"/>
            <a:endParaRPr lang="pt-BR" sz="1800" dirty="0" smtClean="0"/>
          </a:p>
          <a:p>
            <a:pPr lvl="2" algn="just"/>
            <a:r>
              <a:rPr lang="pt-BR" sz="1800" dirty="0" smtClean="0"/>
              <a:t>Determinar um </a:t>
            </a:r>
            <a:r>
              <a:rPr lang="pt-BR" sz="1800" b="1" dirty="0" smtClean="0"/>
              <a:t>servidor responsável e livro para registro </a:t>
            </a:r>
            <a:r>
              <a:rPr lang="pt-BR" sz="1800" dirty="0" smtClean="0"/>
              <a:t>do resíduo biológico  deixado no depósito temporário. </a:t>
            </a:r>
            <a:r>
              <a:rPr lang="pt-BR" sz="1800" dirty="0" smtClean="0"/>
              <a:t>Porém, a </a:t>
            </a:r>
            <a:r>
              <a:rPr lang="pt-BR" sz="1800" dirty="0" smtClean="0"/>
              <a:t>condução do material até o local apropriado </a:t>
            </a:r>
            <a:r>
              <a:rPr lang="pt-BR" sz="1800" dirty="0" smtClean="0"/>
              <a:t>de </a:t>
            </a:r>
            <a:r>
              <a:rPr lang="pt-BR" sz="1800" dirty="0" smtClean="0"/>
              <a:t>responsabilidade do professor/pesquisador.</a:t>
            </a:r>
          </a:p>
          <a:p>
            <a:pPr lvl="2"/>
            <a:endParaRPr lang="pt-BR" sz="1800" dirty="0" smtClean="0"/>
          </a:p>
          <a:p>
            <a:pPr lvl="2" algn="just"/>
            <a:r>
              <a:rPr lang="pt-BR" sz="1800" dirty="0" smtClean="0"/>
              <a:t>Aquisição de </a:t>
            </a:r>
            <a:r>
              <a:rPr lang="pt-BR" sz="1800" b="1" dirty="0" smtClean="0"/>
              <a:t>Lixeiras adequadas e </a:t>
            </a:r>
            <a:r>
              <a:rPr lang="pt-BR" b="1" dirty="0" smtClean="0"/>
              <a:t>freezer</a:t>
            </a:r>
            <a:r>
              <a:rPr lang="pt-BR" sz="1800" b="1" dirty="0" smtClean="0"/>
              <a:t> horizontal </a:t>
            </a:r>
            <a:r>
              <a:rPr lang="pt-BR" sz="1800" dirty="0" smtClean="0"/>
              <a:t>para armazenamento dos resíduos biológicos até data de recolhimento, para uso comum (amostras de sangue, fezes, carcaças, demais fluidos, etc.</a:t>
            </a:r>
          </a:p>
          <a:p>
            <a:pPr lvl="2"/>
            <a:endParaRPr lang="pt-BR" sz="1800" dirty="0" smtClean="0"/>
          </a:p>
          <a:p>
            <a:pPr lvl="2" algn="just"/>
            <a:r>
              <a:rPr lang="pt-BR" sz="1800" b="1" dirty="0" smtClean="0"/>
              <a:t>Rever manual </a:t>
            </a:r>
            <a:r>
              <a:rPr lang="pt-BR" sz="1800" dirty="0" smtClean="0"/>
              <a:t>disponível no site do </a:t>
            </a:r>
            <a:r>
              <a:rPr lang="pt-BR" sz="1800" dirty="0" smtClean="0"/>
              <a:t>Instituto Biomédico</a:t>
            </a:r>
            <a:endParaRPr lang="pt-BR" sz="1800" dirty="0" smtClean="0"/>
          </a:p>
          <a:p>
            <a:pPr lvl="2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28158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lassificação de residuos IMG_0366.png"/>
          <p:cNvPicPr>
            <a:picLocks noChangeAspect="1"/>
          </p:cNvPicPr>
          <p:nvPr/>
        </p:nvPicPr>
        <p:blipFill rotWithShape="1">
          <a:blip r:embed="rId2" cstate="print">
            <a:lum bright="-10000" contrast="20000"/>
          </a:blip>
          <a:srcRect l="1875" t="1853" r="3542"/>
          <a:stretch/>
        </p:blipFill>
        <p:spPr>
          <a:xfrm>
            <a:off x="323850" y="2030818"/>
            <a:ext cx="8648700" cy="428703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04204" y="3274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Classificação dos  Resíduos</a:t>
            </a:r>
            <a:endParaRPr lang="pt-BR" sz="40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79530" y="1567154"/>
            <a:ext cx="8546840" cy="18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quinico"/>
          <p:cNvPicPr>
            <a:picLocks noChangeAspect="1" noChangeArrowheads="1"/>
          </p:cNvPicPr>
          <p:nvPr/>
        </p:nvPicPr>
        <p:blipFill>
          <a:blip r:embed="rId3" cstate="print"/>
          <a:srcRect l="6005" t="9910" r="5609" b="11988"/>
          <a:stretch>
            <a:fillRect/>
          </a:stretch>
        </p:blipFill>
        <p:spPr bwMode="auto">
          <a:xfrm>
            <a:off x="479114" y="408603"/>
            <a:ext cx="993711" cy="10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42900" y="3333750"/>
            <a:ext cx="859155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2900" y="5619750"/>
            <a:ext cx="859155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2900" y="3886200"/>
            <a:ext cx="8591550" cy="533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7200" y="6337741"/>
            <a:ext cx="2841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*RSS:  Resíduos em Serviço de Saúde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1310</Words>
  <Application>Microsoft Office PowerPoint</Application>
  <PresentationFormat>Apresentação na tela (4:3)</PresentationFormat>
  <Paragraphs>239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Instituto Biomédico</vt:lpstr>
      <vt:lpstr>Comissão de Biossegurança do Instituto Biomédico</vt:lpstr>
      <vt:lpstr>Slide 8</vt:lpstr>
      <vt:lpstr>Classificação dos  Resíduos</vt:lpstr>
      <vt:lpstr>Comissão de Biossegurança do Instituto Biomédico</vt:lpstr>
      <vt:lpstr>Slide 11</vt:lpstr>
      <vt:lpstr>Comissão de Biossegurança do Instituto Biomédico</vt:lpstr>
      <vt:lpstr>Comissão de Biossegurança do Instituto Biomédico</vt:lpstr>
      <vt:lpstr>Comissão de Biossegurança do Instituto Biomédico</vt:lpstr>
      <vt:lpstr>Comissão de Biossegurança do Instituto Biomédico</vt:lpstr>
      <vt:lpstr>Comissão de Biossegurança do Instituto Biomédico</vt:lpstr>
      <vt:lpstr> Descarte  de perfuro cortantes:  agulhas (s/ tampa), ampolas, lamínulas, frascos pequenos. etc</vt:lpstr>
      <vt:lpstr>Slide 18</vt:lpstr>
      <vt:lpstr> Descarte de Vidraria</vt:lpstr>
      <vt:lpstr>Slide 20</vt:lpstr>
      <vt:lpstr>Slide 21</vt:lpstr>
      <vt:lpstr>Prevenir é melhor que remediar!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de Biossegurança do Instituto Biomédico</dc:title>
  <dc:creator>Alexandre Souto Maior</dc:creator>
  <cp:lastModifiedBy>Beth</cp:lastModifiedBy>
  <cp:revision>29</cp:revision>
  <dcterms:created xsi:type="dcterms:W3CDTF">2015-06-24T21:01:24Z</dcterms:created>
  <dcterms:modified xsi:type="dcterms:W3CDTF">2015-11-17T05:16:20Z</dcterms:modified>
</cp:coreProperties>
</file>